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5323050" y="555900"/>
            <a:ext cx="3075000" cy="4031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BDBDBD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" dir="5400000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291950" y="1854950"/>
            <a:ext cx="3978000" cy="25770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852900" y="1672726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2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212375" y="1819275"/>
            <a:ext cx="87429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600"/>
              <a:t>Lakeside Lutheran High School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/>
              <a:t>Report to the WWD Conference - June 5, 2017</a:t>
            </a:r>
          </a:p>
        </p:txBody>
      </p:sp>
      <p:pic>
        <p:nvPicPr>
          <p:cNvPr descr="E3-lightbulb-gray.pn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120" y="217500"/>
            <a:ext cx="1266498" cy="160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3-lightbulb-gray.png" id="92" name="Shape 92"/>
          <p:cNvPicPr preferRelativeResize="0"/>
          <p:nvPr/>
        </p:nvPicPr>
        <p:blipFill rotWithShape="1">
          <a:blip r:embed="rId3">
            <a:alphaModFix amt="23000"/>
          </a:blip>
          <a:srcRect b="0" l="2426" r="2416" t="0"/>
          <a:stretch/>
        </p:blipFill>
        <p:spPr>
          <a:xfrm>
            <a:off x="5442850" y="308100"/>
            <a:ext cx="3401997" cy="45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title"/>
          </p:nvPr>
        </p:nvSpPr>
        <p:spPr>
          <a:xfrm>
            <a:off x="2165250" y="477700"/>
            <a:ext cx="4813500" cy="74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3C78D8"/>
                </a:solidFill>
              </a:rPr>
              <a:t>Faculty and staff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91875" y="1358900"/>
            <a:ext cx="8026200" cy="271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Gayle Bauer: retirement (18 years)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Jenny Krauklis: accepts call (November)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Phil Dretske: accepts call (February)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New Facilities Manager to be hired (June)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“Business” side r</a:t>
            </a:r>
            <a:r>
              <a:rPr b="1" lang="en" sz="3000">
                <a:solidFill>
                  <a:srgbClr val="3C78D8"/>
                </a:solidFill>
              </a:rPr>
              <a:t>estructuring (July)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71900" y="453550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/>
              <a:t>Enrollment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200">
                <a:solidFill>
                  <a:srgbClr val="3C78D8"/>
                </a:solidFill>
              </a:rPr>
              <a:t>2014-2015: 350</a:t>
            </a:r>
          </a:p>
          <a:p>
            <a:pPr indent="-4318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200">
                <a:solidFill>
                  <a:srgbClr val="3C78D8"/>
                </a:solidFill>
              </a:rPr>
              <a:t>2015-2016: 385</a:t>
            </a:r>
          </a:p>
          <a:p>
            <a:pPr indent="-4318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200">
                <a:solidFill>
                  <a:srgbClr val="3C78D8"/>
                </a:solidFill>
              </a:rPr>
              <a:t>2016-2017: 401</a:t>
            </a:r>
          </a:p>
          <a:p>
            <a:pPr indent="-4318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200">
                <a:solidFill>
                  <a:srgbClr val="3C78D8"/>
                </a:solidFill>
              </a:rPr>
              <a:t>2017-2018: 412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50% Federation enrollment</a:t>
            </a:r>
          </a:p>
        </p:txBody>
      </p:sp>
      <p:pic>
        <p:nvPicPr>
          <p:cNvPr descr="E3-lightbulb-gray.pn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750" y="217500"/>
            <a:ext cx="1462876" cy="1850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3-lightbulb-gray.png" id="106" name="Shape 106"/>
          <p:cNvPicPr preferRelativeResize="0"/>
          <p:nvPr/>
        </p:nvPicPr>
        <p:blipFill rotWithShape="1">
          <a:blip r:embed="rId3">
            <a:alphaModFix amt="20000"/>
          </a:blip>
          <a:srcRect b="5523" l="0" r="0" t="5523"/>
          <a:stretch/>
        </p:blipFill>
        <p:spPr>
          <a:xfrm>
            <a:off x="0" y="0"/>
            <a:ext cx="4571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2338225" y="233150"/>
            <a:ext cx="4016400" cy="556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3C78D8"/>
                </a:solidFill>
              </a:rPr>
              <a:t>Blessings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283175" y="920300"/>
            <a:ext cx="8586300" cy="302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275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2900">
                <a:solidFill>
                  <a:srgbClr val="3C78D8"/>
                </a:solidFill>
              </a:rPr>
              <a:t>ACT composite score 18% above state average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50%+ AP exams awarded college credit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STEM Academy starts in 2018-2019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Growth in use of technology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8</a:t>
            </a:r>
            <a:r>
              <a:rPr b="1" baseline="30000" lang="en" sz="3000">
                <a:solidFill>
                  <a:srgbClr val="3C78D8"/>
                </a:solidFill>
              </a:rPr>
              <a:t>th </a:t>
            </a:r>
            <a:r>
              <a:rPr b="1" lang="en" sz="3000">
                <a:solidFill>
                  <a:srgbClr val="3C78D8"/>
                </a:solidFill>
              </a:rPr>
              <a:t>straight </a:t>
            </a:r>
            <a:r>
              <a:rPr b="1" i="1" lang="en" sz="3000">
                <a:solidFill>
                  <a:srgbClr val="3C78D8"/>
                </a:solidFill>
              </a:rPr>
              <a:t>Excellence in Speech</a:t>
            </a:r>
            <a:r>
              <a:rPr b="1" lang="en" sz="3000">
                <a:solidFill>
                  <a:srgbClr val="3C78D8"/>
                </a:solidFill>
              </a:rPr>
              <a:t> for Forensics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3-lightbulb-gray.png" id="113" name="Shape 113"/>
          <p:cNvPicPr preferRelativeResize="0"/>
          <p:nvPr/>
        </p:nvPicPr>
        <p:blipFill rotWithShape="1">
          <a:blip r:embed="rId3">
            <a:alphaModFix/>
          </a:blip>
          <a:srcRect b="0" l="3358" r="3358" t="0"/>
          <a:stretch/>
        </p:blipFill>
        <p:spPr>
          <a:xfrm>
            <a:off x="5668450" y="955449"/>
            <a:ext cx="2384201" cy="3232602"/>
          </a:xfrm>
          <a:prstGeom prst="rect">
            <a:avLst/>
          </a:prstGeom>
          <a:noFill/>
          <a:ln cap="flat" cmpd="dbl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701000" y="406900"/>
            <a:ext cx="3978000" cy="75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3C78D8"/>
                </a:solidFill>
              </a:rPr>
              <a:t>Blessings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0" y="1165600"/>
            <a:ext cx="5253300" cy="326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5 conference sports titles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6 Operation GO trips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Summer Band: 102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FFA grows</a:t>
            </a:r>
          </a:p>
          <a:p>
            <a:pPr indent="-4191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000">
                <a:solidFill>
                  <a:srgbClr val="3C78D8"/>
                </a:solidFill>
              </a:rPr>
              <a:t>Recent bequests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/>
              <a:t>Closing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600">
                <a:solidFill>
                  <a:srgbClr val="3C78D8"/>
                </a:solidFill>
              </a:rPr>
              <a:t>E</a:t>
            </a:r>
            <a:r>
              <a:rPr b="1" baseline="30000" lang="en" sz="3600">
                <a:solidFill>
                  <a:srgbClr val="3C78D8"/>
                </a:solidFill>
              </a:rPr>
              <a:t>3 </a:t>
            </a:r>
            <a:r>
              <a:rPr b="1" lang="en" sz="3600">
                <a:solidFill>
                  <a:srgbClr val="3C78D8"/>
                </a:solidFill>
              </a:rPr>
              <a:t>= L</a:t>
            </a:r>
            <a:r>
              <a:rPr b="1" baseline="30000" lang="en" sz="3600">
                <a:solidFill>
                  <a:srgbClr val="3C78D8"/>
                </a:solidFill>
              </a:rPr>
              <a:t>2</a:t>
            </a:r>
            <a:r>
              <a:rPr b="1" lang="en" sz="3600">
                <a:solidFill>
                  <a:srgbClr val="3C78D8"/>
                </a:solidFill>
              </a:rPr>
              <a:t>HS</a:t>
            </a:r>
          </a:p>
          <a:p>
            <a:pPr indent="-457200" lvl="0" marL="457200" rtl="0">
              <a:spcBef>
                <a:spcPts val="0"/>
              </a:spcBef>
              <a:buClr>
                <a:srgbClr val="3C78D8"/>
              </a:buClr>
              <a:buSzPct val="90000"/>
            </a:pPr>
            <a:r>
              <a:rPr b="1" lang="en" sz="4000" u="sng">
                <a:solidFill>
                  <a:srgbClr val="3C78D8"/>
                </a:solidFill>
              </a:rPr>
              <a:t>E</a:t>
            </a:r>
            <a:r>
              <a:rPr b="1" lang="en" sz="3600">
                <a:solidFill>
                  <a:srgbClr val="3C78D8"/>
                </a:solidFill>
              </a:rPr>
              <a:t>ducate, </a:t>
            </a:r>
            <a:r>
              <a:rPr b="1" lang="en" sz="4000" u="sng">
                <a:solidFill>
                  <a:srgbClr val="3C78D8"/>
                </a:solidFill>
              </a:rPr>
              <a:t>E</a:t>
            </a:r>
            <a:r>
              <a:rPr b="1" lang="en" sz="3600">
                <a:solidFill>
                  <a:srgbClr val="3C78D8"/>
                </a:solidFill>
              </a:rPr>
              <a:t>ncourage, </a:t>
            </a:r>
            <a:r>
              <a:rPr b="1" lang="en" sz="4000" u="sng">
                <a:solidFill>
                  <a:srgbClr val="3C78D8"/>
                </a:solidFill>
              </a:rPr>
              <a:t>E</a:t>
            </a:r>
            <a:r>
              <a:rPr b="1" lang="en" sz="3600">
                <a:solidFill>
                  <a:srgbClr val="3C78D8"/>
                </a:solidFill>
              </a:rPr>
              <a:t>quip</a:t>
            </a:r>
          </a:p>
          <a:p>
            <a:pPr indent="-457200" lvl="0" marL="457200">
              <a:spcBef>
                <a:spcPts val="0"/>
              </a:spcBef>
              <a:buClr>
                <a:srgbClr val="3C78D8"/>
              </a:buClr>
              <a:buSzPct val="100000"/>
            </a:pPr>
            <a:r>
              <a:rPr b="1" lang="en" sz="3600">
                <a:solidFill>
                  <a:srgbClr val="3C78D8"/>
                </a:solidFill>
              </a:rPr>
              <a:t>All thanks and praise to God!</a:t>
            </a:r>
          </a:p>
        </p:txBody>
      </p:sp>
      <p:pic>
        <p:nvPicPr>
          <p:cNvPr descr="Lakeside School.jpg" id="122" name="Shape 12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0950" y="1638600"/>
            <a:ext cx="9144000" cy="35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