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64" r:id="rId6"/>
  </p:sldMasterIdLst>
  <p:notesMasterIdLst>
    <p:notesMasterId r:id="rId36"/>
  </p:notesMasterIdLst>
  <p:handoutMasterIdLst>
    <p:handoutMasterId r:id="rId37"/>
  </p:handoutMasterIdLst>
  <p:sldIdLst>
    <p:sldId id="256" r:id="rId7"/>
    <p:sldId id="257" r:id="rId8"/>
    <p:sldId id="264" r:id="rId9"/>
    <p:sldId id="265" r:id="rId10"/>
    <p:sldId id="284" r:id="rId11"/>
    <p:sldId id="258" r:id="rId12"/>
    <p:sldId id="278" r:id="rId13"/>
    <p:sldId id="260" r:id="rId14"/>
    <p:sldId id="261" r:id="rId15"/>
    <p:sldId id="266" r:id="rId16"/>
    <p:sldId id="282" r:id="rId17"/>
    <p:sldId id="283" r:id="rId18"/>
    <p:sldId id="267" r:id="rId19"/>
    <p:sldId id="262" r:id="rId20"/>
    <p:sldId id="263" r:id="rId21"/>
    <p:sldId id="268" r:id="rId22"/>
    <p:sldId id="269" r:id="rId23"/>
    <p:sldId id="270" r:id="rId24"/>
    <p:sldId id="279" r:id="rId25"/>
    <p:sldId id="271" r:id="rId26"/>
    <p:sldId id="272" r:id="rId27"/>
    <p:sldId id="273" r:id="rId28"/>
    <p:sldId id="277" r:id="rId29"/>
    <p:sldId id="274" r:id="rId30"/>
    <p:sldId id="275" r:id="rId31"/>
    <p:sldId id="276" r:id="rId32"/>
    <p:sldId id="281" r:id="rId33"/>
    <p:sldId id="280" r:id="rId34"/>
    <p:sldId id="2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Lueneburg" initials="KL" lastIdx="13" clrIdx="0">
    <p:extLst/>
  </p:cmAuthor>
  <p:cmAuthor id="2" name="Adam Goede" initials="A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7"/>
    <p:restoredTop sz="81022" autoAdjust="0"/>
  </p:normalViewPr>
  <p:slideViewPr>
    <p:cSldViewPr snapToGrid="0" snapToObjects="1">
      <p:cViewPr>
        <p:scale>
          <a:sx n="41" d="100"/>
          <a:sy n="41" d="100"/>
        </p:scale>
        <p:origin x="-5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F19C1D-FD57-446B-86ED-D20255888051}" type="datetimeFigureOut">
              <a:rPr lang="en-US" smtClean="0"/>
              <a:t>6/4/2017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34EC31-CFD6-4D5B-86CC-D383564C45DE}" type="slidenum">
              <a:rPr lang="en-US" smtClean="0"/>
              <a:t>‹#›</a:t>
            </a:fld>
            <a:endParaRPr lang="en-US"/>
          </a:p>
        </p:txBody>
      </p:sp>
    </p:spTree>
    <p:extLst>
      <p:ext uri="{BB962C8B-B14F-4D97-AF65-F5344CB8AC3E}">
        <p14:creationId xmlns:p14="http://schemas.microsoft.com/office/powerpoint/2010/main" val="396812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our report in BORAM, pp. 32-38.</a:t>
            </a:r>
          </a:p>
        </p:txBody>
      </p:sp>
      <p:sp>
        <p:nvSpPr>
          <p:cNvPr id="4" name="Slide Number Placeholder 3"/>
          <p:cNvSpPr>
            <a:spLocks noGrp="1"/>
          </p:cNvSpPr>
          <p:nvPr>
            <p:ph type="sldNum" sz="quarter" idx="10"/>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3308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3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setting CMO, we encourage</a:t>
            </a:r>
            <a:r>
              <a:rPr lang="en-US" baseline="0" dirty="0"/>
              <a:t> all our congregations to consider designating 10+percent of general offerings for CMO. The reason? Because you know the grace of our Lord Jesus Christ! Also, it’s the foundational source of synod support.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0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these resources that are designed to keep</a:t>
            </a:r>
            <a:r>
              <a:rPr lang="en-US" baseline="0" dirty="0"/>
              <a:t> you and others </a:t>
            </a:r>
            <a:r>
              <a:rPr lang="en-US" dirty="0"/>
              <a:t>informed</a:t>
            </a:r>
            <a:r>
              <a:rPr lang="en-US" baseline="0" dirty="0"/>
              <a:t> about how CMO and unrestricted IMO is being used to further Christ’s kingdom.</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14</a:t>
            </a:fld>
            <a:endParaRPr lang="en-US"/>
          </a:p>
        </p:txBody>
      </p:sp>
    </p:spTree>
    <p:extLst>
      <p:ext uri="{BB962C8B-B14F-4D97-AF65-F5344CB8AC3E}">
        <p14:creationId xmlns:p14="http://schemas.microsoft.com/office/powerpoint/2010/main" val="421563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“One in Christ” debt elimination offering has been wonderfully blessed by our Savior! </a:t>
            </a:r>
            <a:r>
              <a:rPr lang="en-US" dirty="0"/>
              <a:t>We thank God for helping us eliminate $22.4</a:t>
            </a:r>
            <a:r>
              <a:rPr lang="en-US" baseline="0" dirty="0"/>
              <a:t> million in debt through payments and gifts in eight years! Join me in praising Jesus for the thousands of families whom he moved to participate in “</a:t>
            </a:r>
            <a:r>
              <a:rPr lang="en-US" baseline="0" dirty="0" err="1"/>
              <a:t>OiC</a:t>
            </a:r>
            <a:r>
              <a:rPr lang="en-US" baseline="0" dirty="0"/>
              <a:t>.” What a wonderful response to Christ’s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 additional $200,000 in FY17 synod payments helped cover campaign costs, municipals bonds’ closing costs, etc.</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15</a:t>
            </a:fld>
            <a:endParaRPr lang="en-US"/>
          </a:p>
        </p:txBody>
      </p:sp>
    </p:spTree>
    <p:extLst>
      <p:ext uri="{BB962C8B-B14F-4D97-AF65-F5344CB8AC3E}">
        <p14:creationId xmlns:p14="http://schemas.microsoft.com/office/powerpoint/2010/main" val="119496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a:t>
            </a:r>
            <a:r>
              <a:rPr lang="en-US" baseline="0" dirty="0"/>
              <a:t> to Kurt: Link is embedded in image. Clicking the image will take you to the Vimeo page. You will have to click the play button and then the bottom-right x-arrows icon to go full screen. When you need to stop the video, hover toward bottom and hit pause button. Then hit x-arrows icon to minimize video. Click on PowerPoint app at bottom: Slideshow: From Current Slide. </a:t>
            </a:r>
          </a:p>
          <a:p>
            <a:endParaRPr lang="en-US" baseline="0" dirty="0"/>
          </a:p>
          <a:p>
            <a:r>
              <a:rPr lang="en-US" baseline="0" dirty="0"/>
              <a:t>(It might be beneficial to have a tech person onsite take care of the video portion of the presentation.)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31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Southeastern</a:t>
            </a:r>
            <a:r>
              <a:rPr lang="en-US" baseline="0" dirty="0"/>
              <a:t> Wisconsin District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763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Western Wisconsin District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8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God gives us a precious heritage and gracious reward!</a:t>
            </a:r>
            <a:r>
              <a:rPr lang="en-US" baseline="0" dirty="0"/>
              <a:t> We honor our Lord by bringing our children to Jesus in baptism, training them to grow in the grace of our Lord Jesus Christ during their lives, and stay faithful to Christ even to the point of death. As we prepare to transition to heaven, we do well to prepare estate plans that allow us to testify to our faith, provide powers of attorney if we become incapacitated, and provide for our loved ones and the Savior’s work as we distribute the wealth he’s given us.</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19</a:t>
            </a:fld>
            <a:endParaRPr lang="en-US"/>
          </a:p>
        </p:txBody>
      </p:sp>
    </p:spTree>
    <p:extLst>
      <p:ext uri="{BB962C8B-B14F-4D97-AF65-F5344CB8AC3E}">
        <p14:creationId xmlns:p14="http://schemas.microsoft.com/office/powerpoint/2010/main" val="9124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real opportunity to</a:t>
            </a:r>
            <a:r>
              <a:rPr lang="en-US" baseline="0" dirty="0"/>
              <a:t> encourage free, confidential Christian estate planning through our MCG. Of every 10 Lutherans, 3 have a will of their own making. (The others die intestate and fall under the jurisdiction of their state’s laws.)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6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average, of every three Lutherans who have a will of their own making, only one leaves a gift to the Lord for his work. Clearly, there’s significant room for growth in this area. WELS MCG is well-suited to assist since we offer free, confidential counsel.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02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our report in BORAM, pp. 32-38.</a:t>
            </a:r>
          </a:p>
        </p:txBody>
      </p:sp>
      <p:sp>
        <p:nvSpPr>
          <p:cNvPr id="4" name="Slide Number Placeholder 3"/>
          <p:cNvSpPr>
            <a:spLocks noGrp="1"/>
          </p:cNvSpPr>
          <p:nvPr>
            <p:ph type="sldNum" sz="quarter" idx="10"/>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621502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Jesus is blessing our service to his people and him! Through the first ten months of this fiscal year, our CGCs</a:t>
            </a:r>
            <a:r>
              <a:rPr lang="en-US" baseline="0" dirty="0"/>
              <a:t> conducted over 2,900 visits that helped facilitate about $4 million in immediate gifts to WELS areas of ministry and $40.9 million in expected gifts for Christ’s work through WELS areas of ministry, your congregations, and regional ministries! (Not included are over $3 million in received expectancies.)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effectLst/>
              </a:rPr>
              <a:t>If you do not need the required minimum distributions that you receive from your IRA, consider directing those to WELS to save on taxes, then use the cash you would have given to charity for other needs. (There’s a $100,000 limit per IRA holder each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70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feel privileged to provide biblical resources for stewardship encouragement. </a:t>
            </a:r>
            <a:r>
              <a:rPr lang="en-US" dirty="0"/>
              <a:t>For all of these resources go to Ministry</a:t>
            </a:r>
            <a:r>
              <a:rPr lang="en-US" baseline="0" dirty="0"/>
              <a:t> of Christian Giving’s resource center on wels.net</a:t>
            </a:r>
            <a:r>
              <a:rPr lang="en-US" dirty="0"/>
              <a:t>. To subscribe to </a:t>
            </a:r>
            <a:r>
              <a:rPr lang="en-US" i="1" dirty="0"/>
              <a:t>Encouraging Word</a:t>
            </a:r>
            <a:r>
              <a:rPr lang="en-US" dirty="0"/>
              <a:t> go to wels.net/subscribe.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912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a:t>
            </a:r>
            <a:r>
              <a:rPr lang="en-US" baseline="0" dirty="0"/>
              <a:t> was written by two MN District pastors, and is based on the WELS School of Stewardship materials (2008).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9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congregational planned giving manual gives practical advice for regularly encouraging planned giving in your congregations and lists the free resources that are available to you. (It also explains how to set up a congregational endowment fund,</a:t>
            </a:r>
            <a:r>
              <a:rPr lang="en-US" baseline="0" dirty="0"/>
              <a:t> whether doing this quickly and easily through WELS Foundation or administering your 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1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25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express our praise and thanks in tangible resolutions – both here and when we return to our vocations and congregations – we may be confident in Christ that God hears us and will bless us to his glory, our good, and the benefit of souls around the world!</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28</a:t>
            </a:fld>
            <a:endParaRPr lang="en-US"/>
          </a:p>
        </p:txBody>
      </p:sp>
    </p:spTree>
    <p:extLst>
      <p:ext uri="{BB962C8B-B14F-4D97-AF65-F5344CB8AC3E}">
        <p14:creationId xmlns:p14="http://schemas.microsoft.com/office/powerpoint/2010/main" val="194634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a:t>
            </a:r>
            <a:r>
              <a:rPr lang="en-US" baseline="0" dirty="0"/>
              <a:t> today and your partnership in Christ’s kingdom. The grace of the Lord Jesus be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visit the displays of WELS Foundation/WIF and MCG.</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29</a:t>
            </a:fld>
            <a:endParaRPr lang="en-US"/>
          </a:p>
        </p:txBody>
      </p:sp>
    </p:spTree>
    <p:extLst>
      <p:ext uri="{BB962C8B-B14F-4D97-AF65-F5344CB8AC3E}">
        <p14:creationId xmlns:p14="http://schemas.microsoft.com/office/powerpoint/2010/main" val="2985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our report in BORAM, pp. 32-38.</a:t>
            </a:r>
          </a:p>
        </p:txBody>
      </p:sp>
      <p:sp>
        <p:nvSpPr>
          <p:cNvPr id="4" name="Slide Number Placeholder 3"/>
          <p:cNvSpPr>
            <a:spLocks noGrp="1"/>
          </p:cNvSpPr>
          <p:nvPr>
            <p:ph type="sldNum" sz="quarter" idx="10"/>
          </p:nvPr>
        </p:nvSpPr>
        <p:spPr/>
        <p:txBody>
          <a:bodyPr/>
          <a:lstStyle/>
          <a:p>
            <a:fld id="{9F631A1C-7419-0243-906D-BDC1F643DC46}" type="slidenum">
              <a:rPr lang="en-US" smtClean="0"/>
              <a:t>4</a:t>
            </a:fld>
            <a:endParaRPr lang="en-US"/>
          </a:p>
        </p:txBody>
      </p:sp>
    </p:spTree>
    <p:extLst>
      <p:ext uri="{BB962C8B-B14F-4D97-AF65-F5344CB8AC3E}">
        <p14:creationId xmlns:p14="http://schemas.microsoft.com/office/powerpoint/2010/main" val="193455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our report in BORAM, pp. 32-38.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4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statutes of the LORD give me joy?</a:t>
            </a:r>
          </a:p>
          <a:p>
            <a:pPr marL="171450" indent="-171450">
              <a:buFont typeface="Arial" panose="020B0604020202020204" pitchFamily="34" charset="0"/>
              <a:buChar char="•"/>
            </a:pPr>
            <a:r>
              <a:rPr lang="en-US" dirty="0"/>
              <a:t>The holy law of God which shows our sin and our</a:t>
            </a:r>
            <a:r>
              <a:rPr lang="en-US" baseline="0" dirty="0"/>
              <a:t> need for rescue. God’s law is right, true, and beneficial.</a:t>
            </a:r>
          </a:p>
          <a:p>
            <a:pPr marL="171450" indent="-171450">
              <a:buFont typeface="Arial" panose="020B0604020202020204" pitchFamily="34" charset="0"/>
              <a:buChar char="•"/>
            </a:pPr>
            <a:r>
              <a:rPr lang="en-US" baseline="0" dirty="0"/>
              <a:t>The precious good news of Jesus who, for the joy set before him, endured the cross and sat at God’s right hand.</a:t>
            </a:r>
          </a:p>
          <a:p>
            <a:pPr marL="171450" indent="-171450">
              <a:buFont typeface="Arial" panose="020B0604020202020204" pitchFamily="34" charset="0"/>
              <a:buChar char="•"/>
            </a:pPr>
            <a:r>
              <a:rPr lang="en-US" baseline="0" dirty="0"/>
              <a:t>The encouragement to rejoice in the Lord always – in every situation and in every action, attitude and word.</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7</a:t>
            </a:fld>
            <a:endParaRPr lang="en-US"/>
          </a:p>
        </p:txBody>
      </p:sp>
    </p:spTree>
    <p:extLst>
      <p:ext uri="{BB962C8B-B14F-4D97-AF65-F5344CB8AC3E}">
        <p14:creationId xmlns:p14="http://schemas.microsoft.com/office/powerpoint/2010/main" val="327057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cs typeface="Calibri"/>
              </a:rPr>
              <a:t>Note the fruit of those who rejoice in the Lord’s statutes!</a:t>
            </a:r>
            <a:r>
              <a:rPr lang="en-US" sz="1200" kern="1200" baseline="0" dirty="0">
                <a:solidFill>
                  <a:schemeClr val="tx1"/>
                </a:solidFill>
                <a:effectLst/>
                <a:latin typeface="+mn-lt"/>
                <a:cs typeface="Calibri"/>
              </a:rPr>
              <a:t> </a:t>
            </a:r>
            <a:r>
              <a:rPr lang="en-US" sz="1200" kern="1200" dirty="0">
                <a:solidFill>
                  <a:schemeClr val="tx1"/>
                </a:solidFill>
                <a:effectLst/>
                <a:latin typeface="+mn-lt"/>
                <a:cs typeface="Calibri"/>
              </a:rPr>
              <a:t>A</a:t>
            </a:r>
            <a:r>
              <a:rPr lang="en-US" sz="1200" kern="1200" baseline="0" dirty="0">
                <a:solidFill>
                  <a:schemeClr val="tx1"/>
                </a:solidFill>
                <a:effectLst/>
                <a:latin typeface="+mn-lt"/>
                <a:cs typeface="Calibri"/>
              </a:rPr>
              <a:t>verage w</a:t>
            </a:r>
            <a:r>
              <a:rPr lang="en-US" sz="1200" kern="1200" dirty="0">
                <a:solidFill>
                  <a:schemeClr val="tx1"/>
                </a:solidFill>
                <a:effectLst/>
                <a:latin typeface="+mn-lt"/>
                <a:cs typeface="Calibri"/>
              </a:rPr>
              <a:t>orship attendance in 2016 is down </a:t>
            </a:r>
            <a:r>
              <a:rPr lang="en-US" sz="1200" kern="1200" baseline="0" dirty="0">
                <a:solidFill>
                  <a:schemeClr val="tx1"/>
                </a:solidFill>
                <a:effectLst/>
                <a:latin typeface="+mn-lt"/>
                <a:cs typeface="Calibri"/>
              </a:rPr>
              <a:t>from 42.1% in 2015, and average Bible class attendance is down from 15.5% in 2015. Personal income to offerings stayed the same. Church offerings given as CMO is slightly down from 6.7% in 2015. (CMO + other gifts to WELS = 7.4%.) There’s room to grow in all these areas; let’s ask our gracious Savior to increase our love for his statutes!</a:t>
            </a:r>
            <a:endParaRPr lang="en-US" sz="1200"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2.5% income figure—based</a:t>
            </a:r>
            <a:r>
              <a:rPr lang="en-US" sz="1200" kern="1200" baseline="0" dirty="0">
                <a:solidFill>
                  <a:schemeClr val="tx1"/>
                </a:solidFill>
                <a:effectLst/>
                <a:latin typeface="+mn-lt"/>
                <a:ea typeface="+mn-ea"/>
                <a:cs typeface="+mn-cs"/>
              </a:rPr>
              <a:t> on WELS 2016 Statistical Report and the U.S. Dept. of Commerce Bureau of Economic Analysis (divided per communicant giving figure for synod by U.S. per capita income). </a:t>
            </a:r>
            <a:r>
              <a:rPr lang="en-US" sz="1200" kern="1200" dirty="0">
                <a:solidFill>
                  <a:schemeClr val="tx1"/>
                </a:solidFill>
                <a:effectLst/>
                <a:latin typeface="+mn-lt"/>
                <a:ea typeface="+mn-ea"/>
                <a:cs typeface="+mn-cs"/>
              </a:rPr>
              <a:t>6.6% CMO figure—based</a:t>
            </a:r>
            <a:r>
              <a:rPr lang="en-US" sz="1200" kern="1200" baseline="0" dirty="0">
                <a:solidFill>
                  <a:schemeClr val="tx1"/>
                </a:solidFill>
                <a:effectLst/>
                <a:latin typeface="+mn-lt"/>
                <a:ea typeface="+mn-ea"/>
                <a:cs typeface="+mn-cs"/>
              </a:rPr>
              <a:t> on figures from WELS 2016 Statistical Report.</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8</a:t>
            </a:fld>
            <a:endParaRPr lang="en-US"/>
          </a:p>
        </p:txBody>
      </p:sp>
    </p:spTree>
    <p:extLst>
      <p:ext uri="{BB962C8B-B14F-4D97-AF65-F5344CB8AC3E}">
        <p14:creationId xmlns:p14="http://schemas.microsoft.com/office/powerpoint/2010/main" val="244776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truly grateful to our</a:t>
            </a:r>
            <a:r>
              <a:rPr lang="en-US" baseline="0" dirty="0"/>
              <a:t> heavenly Father for the wonderful thank offerings his congregations gave him in 2016 for his worldwide work through our church body--$21.1 million. We commend you for your part in encouraging and presenting such gifts! </a:t>
            </a:r>
            <a:r>
              <a:rPr lang="en-US" dirty="0"/>
              <a:t>Christ’s gifts through his people continue to be strong in 2017.</a:t>
            </a:r>
            <a:r>
              <a:rPr lang="en-US" baseline="0" dirty="0"/>
              <a:t> To him be the glory! We commend you for your thoughtful generosity!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9</a:t>
            </a:fld>
            <a:endParaRPr lang="en-US"/>
          </a:p>
        </p:txBody>
      </p:sp>
    </p:spTree>
    <p:extLst>
      <p:ext uri="{BB962C8B-B14F-4D97-AF65-F5344CB8AC3E}">
        <p14:creationId xmlns:p14="http://schemas.microsoft.com/office/powerpoint/2010/main" val="37277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evident that God’s people</a:t>
            </a:r>
            <a:r>
              <a:rPr lang="en-US" baseline="0" dirty="0"/>
              <a:t> through their </a:t>
            </a:r>
            <a:r>
              <a:rPr lang="en-US" dirty="0"/>
              <a:t>congregations glorify</a:t>
            </a:r>
            <a:r>
              <a:rPr lang="en-US" baseline="0" dirty="0"/>
              <a:t> God through their Congregation Mission Offerings. It’s remarkable when we consider the decline in our communicant population. As we acknowledge the Lord’s goodness to us, we also recognize that our CMO isn’t keeping up with the approximately 3.5% annual increase in the cost of maintaining our present level of ministry. Let us ask God for his blessings of contentment, trust, and generosity as we encourage growth in CMO and additional gifts from individuals.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24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30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325057F-F58E-7844-8D4A-F8B1231BF12B}"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5057F-F58E-7844-8D4A-F8B1231BF12B}"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325057F-F58E-7844-8D4A-F8B1231BF12B}"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157858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057F-F58E-7844-8D4A-F8B1231BF12B}"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202EB-5555-F54B-A7DA-CE5E75C2BACA}"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06292329"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spTree>
    <p:extLst>
      <p:ext uri="{BB962C8B-B14F-4D97-AF65-F5344CB8AC3E}">
        <p14:creationId xmlns:p14="http://schemas.microsoft.com/office/powerpoint/2010/main" val="414093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2" name="Content Placeholder 1"/>
          <p:cNvSpPr>
            <a:spLocks noGrp="1"/>
          </p:cNvSpPr>
          <p:nvPr>
            <p:ph idx="1"/>
          </p:nvPr>
        </p:nvSpPr>
        <p:spPr/>
        <p:txBody>
          <a:bodyPr/>
          <a:lstStyle/>
          <a:p>
            <a:r>
              <a:rPr lang="en-US" dirty="0"/>
              <a:t>Year to year CMO have remained level.</a:t>
            </a:r>
            <a:endParaRPr lang="en-US" dirty="0">
              <a:highlight>
                <a:srgbClr val="FFFF00"/>
              </a:highlight>
            </a:endParaRPr>
          </a:p>
          <a:p>
            <a:endParaRPr lang="en-US" dirty="0"/>
          </a:p>
        </p:txBody>
      </p:sp>
      <p:pic>
        <p:nvPicPr>
          <p:cNvPr id="6" name="Picture 5"/>
          <p:cNvPicPr>
            <a:picLocks noChangeAspect="1"/>
          </p:cNvPicPr>
          <p:nvPr/>
        </p:nvPicPr>
        <p:blipFill>
          <a:blip r:embed="rId3"/>
          <a:stretch>
            <a:fillRect/>
          </a:stretch>
        </p:blipFill>
        <p:spPr>
          <a:xfrm>
            <a:off x="739717" y="2420471"/>
            <a:ext cx="5263904" cy="3577810"/>
          </a:xfrm>
          <a:prstGeom prst="rect">
            <a:avLst/>
          </a:prstGeom>
        </p:spPr>
      </p:pic>
      <p:pic>
        <p:nvPicPr>
          <p:cNvPr id="3" name="Picture 2"/>
          <p:cNvPicPr>
            <a:picLocks noChangeAspect="1"/>
          </p:cNvPicPr>
          <p:nvPr/>
        </p:nvPicPr>
        <p:blipFill>
          <a:blip r:embed="rId4"/>
          <a:stretch>
            <a:fillRect/>
          </a:stretch>
        </p:blipFill>
        <p:spPr>
          <a:xfrm>
            <a:off x="6201226" y="2624868"/>
            <a:ext cx="5229538" cy="3136332"/>
          </a:xfrm>
          <a:prstGeom prst="rect">
            <a:avLst/>
          </a:prstGeom>
        </p:spPr>
      </p:pic>
    </p:spTree>
    <p:extLst>
      <p:ext uri="{BB962C8B-B14F-4D97-AF65-F5344CB8AC3E}">
        <p14:creationId xmlns:p14="http://schemas.microsoft.com/office/powerpoint/2010/main" val="355737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2" name="Content Placeholder 1"/>
          <p:cNvSpPr>
            <a:spLocks noGrp="1"/>
          </p:cNvSpPr>
          <p:nvPr>
            <p:ph idx="1"/>
          </p:nvPr>
        </p:nvSpPr>
        <p:spPr/>
        <p:txBody>
          <a:bodyPr/>
          <a:lstStyle/>
          <a:p>
            <a:r>
              <a:rPr lang="en-US" dirty="0"/>
              <a:t>CMO remains level while total church offerings increased.</a:t>
            </a:r>
            <a:endParaRPr lang="en-US" dirty="0">
              <a:highlight>
                <a:srgbClr val="FFFF00"/>
              </a:highlight>
            </a:endParaRPr>
          </a:p>
          <a:p>
            <a:endParaRPr lang="en-US" dirty="0"/>
          </a:p>
        </p:txBody>
      </p:sp>
      <p:pic>
        <p:nvPicPr>
          <p:cNvPr id="5" name="Picture 4"/>
          <p:cNvPicPr>
            <a:picLocks noChangeAspect="1"/>
          </p:cNvPicPr>
          <p:nvPr/>
        </p:nvPicPr>
        <p:blipFill>
          <a:blip r:embed="rId3"/>
          <a:stretch>
            <a:fillRect/>
          </a:stretch>
        </p:blipFill>
        <p:spPr>
          <a:xfrm>
            <a:off x="3119260" y="2606458"/>
            <a:ext cx="5953480" cy="3570505"/>
          </a:xfrm>
          <a:prstGeom prst="rect">
            <a:avLst/>
          </a:prstGeom>
        </p:spPr>
      </p:pic>
    </p:spTree>
    <p:extLst>
      <p:ext uri="{BB962C8B-B14F-4D97-AF65-F5344CB8AC3E}">
        <p14:creationId xmlns:p14="http://schemas.microsoft.com/office/powerpoint/2010/main" val="170078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2" name="Content Placeholder 1"/>
          <p:cNvSpPr>
            <a:spLocks noGrp="1"/>
          </p:cNvSpPr>
          <p:nvPr>
            <p:ph idx="1"/>
          </p:nvPr>
        </p:nvSpPr>
        <p:spPr/>
        <p:txBody>
          <a:bodyPr/>
          <a:lstStyle/>
          <a:p>
            <a:r>
              <a:rPr lang="en-US" dirty="0"/>
              <a:t>CMO remains level while capital indebtedness increased.</a:t>
            </a:r>
            <a:endParaRPr lang="en-US" dirty="0">
              <a:highlight>
                <a:srgbClr val="FFFF00"/>
              </a:highlight>
            </a:endParaRPr>
          </a:p>
          <a:p>
            <a:endParaRPr lang="en-US" dirty="0"/>
          </a:p>
        </p:txBody>
      </p:sp>
      <p:pic>
        <p:nvPicPr>
          <p:cNvPr id="3" name="Picture 2"/>
          <p:cNvPicPr>
            <a:picLocks noChangeAspect="1"/>
          </p:cNvPicPr>
          <p:nvPr/>
        </p:nvPicPr>
        <p:blipFill>
          <a:blip r:embed="rId3"/>
          <a:stretch>
            <a:fillRect/>
          </a:stretch>
        </p:blipFill>
        <p:spPr>
          <a:xfrm>
            <a:off x="3039912" y="2642855"/>
            <a:ext cx="6276210" cy="3772403"/>
          </a:xfrm>
          <a:prstGeom prst="rect">
            <a:avLst/>
          </a:prstGeom>
        </p:spPr>
      </p:pic>
    </p:spTree>
    <p:extLst>
      <p:ext uri="{BB962C8B-B14F-4D97-AF65-F5344CB8AC3E}">
        <p14:creationId xmlns:p14="http://schemas.microsoft.com/office/powerpoint/2010/main" val="208695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5" name="Content Placeholder 4"/>
          <p:cNvSpPr>
            <a:spLocks noGrp="1"/>
          </p:cNvSpPr>
          <p:nvPr>
            <p:ph idx="1"/>
          </p:nvPr>
        </p:nvSpPr>
        <p:spPr/>
        <p:txBody>
          <a:bodyPr/>
          <a:lstStyle/>
          <a:p>
            <a:r>
              <a:rPr lang="en-US" sz="3200" dirty="0"/>
              <a:t>When setting CMO, aim for 10 percent of offerings. If at or above this goal, encourage your congregation to keep increasing.</a:t>
            </a:r>
          </a:p>
          <a:p>
            <a:r>
              <a:rPr lang="en-US" sz="3200" dirty="0"/>
              <a:t>“Excel in this grace of giving….For you know the grace of our Lord Jesus Christ” (2 Corinthians 8:7,9)</a:t>
            </a:r>
          </a:p>
          <a:p>
            <a:endParaRPr lang="en-US" dirty="0"/>
          </a:p>
        </p:txBody>
      </p:sp>
    </p:spTree>
    <p:extLst>
      <p:ext uri="{BB962C8B-B14F-4D97-AF65-F5344CB8AC3E}">
        <p14:creationId xmlns:p14="http://schemas.microsoft.com/office/powerpoint/2010/main" val="293746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5" name="Content Placeholder 4"/>
          <p:cNvSpPr>
            <a:spLocks noGrp="1"/>
          </p:cNvSpPr>
          <p:nvPr>
            <p:ph idx="1"/>
          </p:nvPr>
        </p:nvSpPr>
        <p:spPr/>
        <p:txBody>
          <a:bodyPr/>
          <a:lstStyle/>
          <a:p>
            <a:r>
              <a:rPr lang="en-US" sz="4000" i="1" dirty="0"/>
              <a:t>WELS Connection</a:t>
            </a:r>
          </a:p>
          <a:p>
            <a:r>
              <a:rPr lang="en-US" sz="4000" i="1" dirty="0"/>
              <a:t>Together</a:t>
            </a:r>
            <a:r>
              <a:rPr lang="en-US" sz="4000" dirty="0"/>
              <a:t> e-newsletter</a:t>
            </a:r>
          </a:p>
          <a:p>
            <a:r>
              <a:rPr lang="en-US" sz="4000" i="1" dirty="0"/>
              <a:t>Forward in Christ</a:t>
            </a:r>
          </a:p>
          <a:p>
            <a:r>
              <a:rPr lang="en-US" sz="4000" dirty="0"/>
              <a:t>Annual Report</a:t>
            </a:r>
          </a:p>
          <a:p>
            <a:r>
              <a:rPr lang="en-US" sz="4000" dirty="0"/>
              <a:t>Annual CMO setting materials</a:t>
            </a:r>
          </a:p>
          <a:p>
            <a:endParaRPr lang="en-US" dirty="0"/>
          </a:p>
        </p:txBody>
      </p:sp>
      <p:pic>
        <p:nvPicPr>
          <p:cNvPr id="2" name="Picture 1"/>
          <p:cNvPicPr>
            <a:picLocks noChangeAspect="1"/>
          </p:cNvPicPr>
          <p:nvPr/>
        </p:nvPicPr>
        <p:blipFill>
          <a:blip r:embed="rId3"/>
          <a:stretch>
            <a:fillRect/>
          </a:stretch>
        </p:blipFill>
        <p:spPr>
          <a:xfrm>
            <a:off x="8711050" y="1690688"/>
            <a:ext cx="2340771" cy="3563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488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“One in Christ” Debt Elimination</a:t>
            </a:r>
          </a:p>
        </p:txBody>
      </p:sp>
      <p:sp>
        <p:nvSpPr>
          <p:cNvPr id="5" name="Content Placeholder 4"/>
          <p:cNvSpPr>
            <a:spLocks noGrp="1"/>
          </p:cNvSpPr>
          <p:nvPr>
            <p:ph idx="1"/>
          </p:nvPr>
        </p:nvSpPr>
        <p:spPr>
          <a:xfrm>
            <a:off x="838200" y="1825625"/>
            <a:ext cx="6304878" cy="4351338"/>
          </a:xfrm>
        </p:spPr>
        <p:txBody>
          <a:bodyPr>
            <a:normAutofit fontScale="85000" lnSpcReduction="20000"/>
          </a:bodyPr>
          <a:lstStyle/>
          <a:p>
            <a:pPr>
              <a:lnSpc>
                <a:spcPct val="110000"/>
              </a:lnSpc>
            </a:pPr>
            <a:r>
              <a:rPr lang="en-US" sz="3600" dirty="0"/>
              <a:t>Praise God - the effort to pay off our $4.7 million debt was successful!</a:t>
            </a:r>
          </a:p>
          <a:p>
            <a:pPr>
              <a:lnSpc>
                <a:spcPct val="110000"/>
              </a:lnSpc>
            </a:pPr>
            <a:r>
              <a:rPr lang="en-US" sz="3600" dirty="0"/>
              <a:t>From 7/1/15-1/1/17, 572 congregations and 2,273 individuals and other organizations gave $3.1 million.</a:t>
            </a:r>
          </a:p>
          <a:p>
            <a:pPr>
              <a:lnSpc>
                <a:spcPct val="110000"/>
              </a:lnSpc>
            </a:pPr>
            <a:r>
              <a:rPr lang="en-US" sz="3600" dirty="0"/>
              <a:t>$1.6 in payments from FY16 budget</a:t>
            </a:r>
          </a:p>
          <a:p>
            <a:endParaRPr lang="en-US" dirty="0"/>
          </a:p>
        </p:txBody>
      </p:sp>
      <p:pic>
        <p:nvPicPr>
          <p:cNvPr id="2" name="Picture 1"/>
          <p:cNvPicPr>
            <a:picLocks noChangeAspect="1"/>
          </p:cNvPicPr>
          <p:nvPr/>
        </p:nvPicPr>
        <p:blipFill>
          <a:blip r:embed="rId3"/>
          <a:stretch>
            <a:fillRect/>
          </a:stretch>
        </p:blipFill>
        <p:spPr>
          <a:xfrm>
            <a:off x="7379745" y="1690688"/>
            <a:ext cx="2919606" cy="4205623"/>
          </a:xfrm>
          <a:prstGeom prst="rect">
            <a:avLst/>
          </a:prstGeom>
        </p:spPr>
      </p:pic>
    </p:spTree>
    <p:extLst>
      <p:ext uri="{BB962C8B-B14F-4D97-AF65-F5344CB8AC3E}">
        <p14:creationId xmlns:p14="http://schemas.microsoft.com/office/powerpoint/2010/main" val="170641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pic>
        <p:nvPicPr>
          <p:cNvPr id="3" name="Picture 2">
            <a:hlinkClick r:id="rId3"/>
          </p:cNvPr>
          <p:cNvPicPr>
            <a:picLocks noChangeAspect="1"/>
          </p:cNvPicPr>
          <p:nvPr/>
        </p:nvPicPr>
        <p:blipFill>
          <a:blip r:embed="rId4"/>
          <a:stretch>
            <a:fillRect/>
          </a:stretch>
        </p:blipFill>
        <p:spPr>
          <a:xfrm>
            <a:off x="2557719" y="1941146"/>
            <a:ext cx="6457189" cy="4293698"/>
          </a:xfrm>
          <a:prstGeom prst="rect">
            <a:avLst/>
          </a:prstGeom>
        </p:spPr>
      </p:pic>
    </p:spTree>
    <p:extLst>
      <p:ext uri="{BB962C8B-B14F-4D97-AF65-F5344CB8AC3E}">
        <p14:creationId xmlns:p14="http://schemas.microsoft.com/office/powerpoint/2010/main" val="259126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p:txBody>
          <a:bodyPr/>
          <a:lstStyle/>
          <a:p>
            <a:pPr marL="0" indent="0">
              <a:buNone/>
            </a:pPr>
            <a:r>
              <a:rPr lang="en-US" dirty="0"/>
              <a:t>Your giving counselors:</a:t>
            </a:r>
          </a:p>
          <a:p>
            <a:r>
              <a:rPr lang="en-US" sz="3000" b="1" dirty="0"/>
              <a:t>Rev. Kevin Hundley, Current Gifts</a:t>
            </a:r>
          </a:p>
          <a:p>
            <a:pPr marL="0" indent="0">
              <a:buNone/>
            </a:pPr>
            <a:r>
              <a:rPr lang="en-US" dirty="0"/>
              <a:t>	Phone: 262-237-2660</a:t>
            </a:r>
          </a:p>
          <a:p>
            <a:pPr marL="0" indent="0">
              <a:buNone/>
            </a:pPr>
            <a:r>
              <a:rPr lang="en-US" dirty="0"/>
              <a:t>	E-mail: kevin.hundley@wels.net </a:t>
            </a:r>
          </a:p>
          <a:p>
            <a:r>
              <a:rPr lang="en-US" sz="3000" b="1" dirty="0"/>
              <a:t>Mr. Rick Kneser, Deferred Gifts</a:t>
            </a:r>
          </a:p>
          <a:p>
            <a:pPr marL="0" indent="0">
              <a:buNone/>
            </a:pPr>
            <a:r>
              <a:rPr lang="en-US" dirty="0"/>
              <a:t>	Phone: 262-305-7688</a:t>
            </a:r>
          </a:p>
          <a:p>
            <a:pPr marL="0" indent="0">
              <a:buNone/>
            </a:pPr>
            <a:r>
              <a:rPr lang="en-US" dirty="0"/>
              <a:t>	E-mail: rick.kneser@wels.net</a:t>
            </a:r>
          </a:p>
          <a:p>
            <a:endParaRPr lang="en-US" dirty="0"/>
          </a:p>
        </p:txBody>
      </p:sp>
      <p:pic>
        <p:nvPicPr>
          <p:cNvPr id="7" name="Picture 6"/>
          <p:cNvPicPr>
            <a:picLocks noChangeAspect="1"/>
          </p:cNvPicPr>
          <p:nvPr/>
        </p:nvPicPr>
        <p:blipFill>
          <a:blip r:embed="rId3"/>
          <a:stretch>
            <a:fillRect/>
          </a:stretch>
        </p:blipFill>
        <p:spPr>
          <a:xfrm>
            <a:off x="8342990" y="2228441"/>
            <a:ext cx="1328847" cy="1591194"/>
          </a:xfrm>
          <a:prstGeom prst="rect">
            <a:avLst/>
          </a:prstGeom>
        </p:spPr>
      </p:pic>
      <p:pic>
        <p:nvPicPr>
          <p:cNvPr id="8" name="Picture 7"/>
          <p:cNvPicPr>
            <a:picLocks noChangeAspect="1"/>
          </p:cNvPicPr>
          <p:nvPr/>
        </p:nvPicPr>
        <p:blipFill rotWithShape="1">
          <a:blip r:embed="rId4"/>
          <a:srcRect r="5231"/>
          <a:stretch/>
        </p:blipFill>
        <p:spPr>
          <a:xfrm>
            <a:off x="8342990" y="3954572"/>
            <a:ext cx="1328847" cy="1591194"/>
          </a:xfrm>
          <a:prstGeom prst="rect">
            <a:avLst/>
          </a:prstGeom>
        </p:spPr>
      </p:pic>
    </p:spTree>
    <p:extLst>
      <p:ext uri="{BB962C8B-B14F-4D97-AF65-F5344CB8AC3E}">
        <p14:creationId xmlns:p14="http://schemas.microsoft.com/office/powerpoint/2010/main" val="1208625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p:txBody>
          <a:bodyPr/>
          <a:lstStyle/>
          <a:p>
            <a:pPr marL="0" indent="0">
              <a:buNone/>
            </a:pPr>
            <a:r>
              <a:rPr lang="en-US" dirty="0"/>
              <a:t>Your giving counselors:</a:t>
            </a:r>
          </a:p>
          <a:p>
            <a:r>
              <a:rPr lang="en-US" sz="3000" b="1" dirty="0"/>
              <a:t>Rev. Steve Staude, Current Gifts</a:t>
            </a:r>
          </a:p>
          <a:p>
            <a:pPr marL="0" indent="0">
              <a:buNone/>
            </a:pPr>
            <a:r>
              <a:rPr lang="en-US" dirty="0"/>
              <a:t>	Phone: 262-706-5018</a:t>
            </a:r>
          </a:p>
          <a:p>
            <a:pPr marL="0" indent="0">
              <a:buNone/>
            </a:pPr>
            <a:r>
              <a:rPr lang="en-US" dirty="0"/>
              <a:t>	E-mail: steve.staude@wels.net </a:t>
            </a:r>
          </a:p>
          <a:p>
            <a:r>
              <a:rPr lang="en-US" sz="3000" b="1" dirty="0"/>
              <a:t>Mr. Gerry Heckmann, Deferred Gifts</a:t>
            </a:r>
          </a:p>
          <a:p>
            <a:pPr marL="0" indent="0">
              <a:buNone/>
            </a:pPr>
            <a:r>
              <a:rPr lang="en-US" dirty="0"/>
              <a:t>	Phone: 920-390-0741</a:t>
            </a:r>
          </a:p>
          <a:p>
            <a:pPr marL="0" indent="0">
              <a:buNone/>
            </a:pPr>
            <a:r>
              <a:rPr lang="en-US" dirty="0"/>
              <a:t>	E-mail: gerry.heckmann@wels.net</a:t>
            </a:r>
          </a:p>
          <a:p>
            <a:endParaRPr lang="en-US" dirty="0"/>
          </a:p>
        </p:txBody>
      </p:sp>
      <p:pic>
        <p:nvPicPr>
          <p:cNvPr id="2" name="Picture 1"/>
          <p:cNvPicPr>
            <a:picLocks noChangeAspect="1"/>
          </p:cNvPicPr>
          <p:nvPr/>
        </p:nvPicPr>
        <p:blipFill>
          <a:blip r:embed="rId3"/>
          <a:stretch>
            <a:fillRect/>
          </a:stretch>
        </p:blipFill>
        <p:spPr>
          <a:xfrm>
            <a:off x="8260491" y="3935212"/>
            <a:ext cx="1402202" cy="1713124"/>
          </a:xfrm>
          <a:prstGeom prst="rect">
            <a:avLst/>
          </a:prstGeom>
        </p:spPr>
      </p:pic>
      <p:pic>
        <p:nvPicPr>
          <p:cNvPr id="3" name="Picture 2"/>
          <p:cNvPicPr>
            <a:picLocks noChangeAspect="1"/>
          </p:cNvPicPr>
          <p:nvPr/>
        </p:nvPicPr>
        <p:blipFill rotWithShape="1">
          <a:blip r:embed="rId4"/>
          <a:srcRect t="2318" b="3701"/>
          <a:stretch/>
        </p:blipFill>
        <p:spPr>
          <a:xfrm>
            <a:off x="8260491" y="2136024"/>
            <a:ext cx="1402202" cy="1713124"/>
          </a:xfrm>
          <a:prstGeom prst="rect">
            <a:avLst/>
          </a:prstGeom>
        </p:spPr>
      </p:pic>
    </p:spTree>
    <p:extLst>
      <p:ext uri="{BB962C8B-B14F-4D97-AF65-F5344CB8AC3E}">
        <p14:creationId xmlns:p14="http://schemas.microsoft.com/office/powerpoint/2010/main" val="402462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Children are a heritage from the Lord, offspring a reward from him</a:t>
            </a:r>
            <a:r>
              <a:rPr lang="en-US" sz="3600" dirty="0"/>
              <a:t> (Psalm 127:3).</a:t>
            </a:r>
          </a:p>
        </p:txBody>
      </p:sp>
    </p:spTree>
    <p:extLst>
      <p:ext uri="{BB962C8B-B14F-4D97-AF65-F5344CB8AC3E}">
        <p14:creationId xmlns:p14="http://schemas.microsoft.com/office/powerpoint/2010/main" val="7432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p:cNvSpPr txBox="1">
            <a:spLocks/>
          </p:cNvSpPr>
          <p:nvPr/>
        </p:nvSpPr>
        <p:spPr bwMode="auto">
          <a:xfrm>
            <a:off x="1915064" y="2575820"/>
            <a:ext cx="8768299" cy="85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WELS Ministry of Christian Giving</a:t>
            </a:r>
          </a:p>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Rev. Kurt Lueneburg</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336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pic>
        <p:nvPicPr>
          <p:cNvPr id="7"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33468" y="3973497"/>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18752" y="3973497"/>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28845" y="3959319"/>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238938" y="3959320"/>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39323" y="3959318"/>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86162" y="2325450"/>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96255" y="2325450"/>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06348" y="2325450"/>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02265" y="2311272"/>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85777" y="2311273"/>
            <a:ext cx="819446" cy="133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331370" y="2980214"/>
            <a:ext cx="3914804" cy="1661993"/>
          </a:xfrm>
          <a:prstGeom prst="rect">
            <a:avLst/>
          </a:prstGeom>
          <a:noFill/>
        </p:spPr>
        <p:txBody>
          <a:bodyPr wrap="square" rtlCol="0">
            <a:spAutoFit/>
          </a:bodyPr>
          <a:lstStyle/>
          <a:p>
            <a:pPr algn="ctr"/>
            <a:r>
              <a:rPr lang="en-US" sz="6600" b="1" dirty="0">
                <a:solidFill>
                  <a:srgbClr val="79242F"/>
                </a:solidFill>
                <a:ea typeface="ＭＳ Ｐゴシック" charset="0"/>
                <a:cs typeface="Arial" panose="020B0604020202020204" pitchFamily="34" charset="0"/>
              </a:rPr>
              <a:t>3 in 10 </a:t>
            </a:r>
          </a:p>
          <a:p>
            <a:pPr algn="ctr"/>
            <a:r>
              <a:rPr lang="en-US" sz="3600" dirty="0">
                <a:solidFill>
                  <a:srgbClr val="79242F"/>
                </a:solidFill>
                <a:ea typeface="ＭＳ Ｐゴシック" charset="0"/>
                <a:cs typeface="Arial" panose="020B0604020202020204" pitchFamily="34" charset="0"/>
              </a:rPr>
              <a:t>have a will</a:t>
            </a:r>
          </a:p>
        </p:txBody>
      </p:sp>
    </p:spTree>
    <p:extLst>
      <p:ext uri="{BB962C8B-B14F-4D97-AF65-F5344CB8AC3E}">
        <p14:creationId xmlns:p14="http://schemas.microsoft.com/office/powerpoint/2010/main" val="10800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nodeType="withEffect">
                                  <p:stCondLst>
                                    <p:cond delay="0"/>
                                  </p:stCondLst>
                                  <p:childTnLst>
                                    <p:set>
                                      <p:cBhvr rctx="PPT">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par>
                                <p:cTn id="17" presetID="9" presetClass="emph" presetSubtype="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16"/>
                                        </p:tgtEl>
                                        <p:attrNameLst>
                                          <p:attrName>style.opacity</p:attrName>
                                        </p:attrNameLst>
                                      </p:cBhvr>
                                      <p:to>
                                        <p:strVal val="0.5"/>
                                      </p:to>
                                    </p:set>
                                    <p:animEffect filter="image" prLst="opacity: 0.5">
                                      <p:cBhvr rctx="IE">
                                        <p:cTn id="22" dur="indefinite"/>
                                        <p:tgtEl>
                                          <p:spTgt spid="16"/>
                                        </p:tgtEl>
                                      </p:cBhvr>
                                    </p:animEffect>
                                  </p:childTnLst>
                                </p:cTn>
                              </p:par>
                              <p:par>
                                <p:cTn id="23" presetID="9" presetClass="emph" presetSubtype="0" nodeType="withEffect">
                                  <p:stCondLst>
                                    <p:cond delay="0"/>
                                  </p:stCondLst>
                                  <p:childTnLst>
                                    <p:set>
                                      <p:cBhvr rctx="PPT">
                                        <p:cTn id="24" dur="indefinite"/>
                                        <p:tgtEl>
                                          <p:spTgt spid="15"/>
                                        </p:tgtEl>
                                        <p:attrNameLst>
                                          <p:attrName>style.opacity</p:attrName>
                                        </p:attrNameLst>
                                      </p:cBhvr>
                                      <p:to>
                                        <p:strVal val="0.5"/>
                                      </p:to>
                                    </p:set>
                                    <p:animEffect filter="image" prLst="opacity: 0.5">
                                      <p:cBhvr rctx="IE">
                                        <p:cTn id="25"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pic>
        <p:nvPicPr>
          <p:cNvPr id="18"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48400" y="3043271"/>
            <a:ext cx="1010093" cy="164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58493" y="3043271"/>
            <a:ext cx="1010093" cy="164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68586" y="3043271"/>
            <a:ext cx="1010093" cy="164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991832" y="2425461"/>
            <a:ext cx="4038600" cy="2769989"/>
          </a:xfrm>
          <a:prstGeom prst="rect">
            <a:avLst/>
          </a:prstGeom>
          <a:noFill/>
        </p:spPr>
        <p:txBody>
          <a:bodyPr wrap="square" rtlCol="0">
            <a:spAutoFit/>
          </a:bodyPr>
          <a:lstStyle/>
          <a:p>
            <a:pPr algn="ctr" defTabSz="457200" fontAlgn="base">
              <a:spcBef>
                <a:spcPct val="0"/>
              </a:spcBef>
              <a:spcAft>
                <a:spcPct val="0"/>
              </a:spcAft>
            </a:pPr>
            <a:r>
              <a:rPr lang="en-US" sz="6600" b="1" dirty="0">
                <a:solidFill>
                  <a:srgbClr val="79242F"/>
                </a:solidFill>
                <a:ea typeface="ＭＳ Ｐゴシック" charset="0"/>
                <a:cs typeface="Arial" panose="020B0604020202020204" pitchFamily="34" charset="0"/>
              </a:rPr>
              <a:t>1 in 3 </a:t>
            </a:r>
          </a:p>
          <a:p>
            <a:pPr algn="ctr" defTabSz="457200" fontAlgn="base">
              <a:spcBef>
                <a:spcPct val="0"/>
              </a:spcBef>
              <a:spcAft>
                <a:spcPct val="0"/>
              </a:spcAft>
            </a:pPr>
            <a:r>
              <a:rPr lang="en-US" sz="3600" dirty="0">
                <a:solidFill>
                  <a:srgbClr val="79242F"/>
                </a:solidFill>
                <a:ea typeface="ＭＳ Ｐゴシック" charset="0"/>
                <a:cs typeface="Arial" panose="020B0604020202020204" pitchFamily="34" charset="0"/>
              </a:rPr>
              <a:t>remember a charity in their estate plan</a:t>
            </a:r>
          </a:p>
        </p:txBody>
      </p:sp>
    </p:spTree>
    <p:extLst>
      <p:ext uri="{BB962C8B-B14F-4D97-AF65-F5344CB8AC3E}">
        <p14:creationId xmlns:p14="http://schemas.microsoft.com/office/powerpoint/2010/main" val="26032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0"/>
                                  </p:stCondLst>
                                  <p:childTnLst>
                                    <p:set>
                                      <p:cBhvr rctx="PPT">
                                        <p:cTn id="9" dur="indefinite"/>
                                        <p:tgtEl>
                                          <p:spTgt spid="19"/>
                                        </p:tgtEl>
                                        <p:attrNameLst>
                                          <p:attrName>style.opacity</p:attrName>
                                        </p:attrNameLst>
                                      </p:cBhvr>
                                      <p:to>
                                        <p:strVal val="0.5"/>
                                      </p:to>
                                    </p:set>
                                    <p:animEffect filter="image" prLst="opacity: 0.5">
                                      <p:cBhvr rctx="IE">
                                        <p:cTn id="10"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p:txBody>
          <a:bodyPr/>
          <a:lstStyle/>
          <a:p>
            <a:pPr marL="0" lvl="0" indent="0">
              <a:buNone/>
            </a:pPr>
            <a:r>
              <a:rPr lang="en-US" sz="3200" dirty="0"/>
              <a:t>In fiscal year 2016–17 (through April), WELS Christian giving counselors (11.8 full-time equivalents) conducted 2,906 free, confidential visits with God’s people that helped facilitate $4 million in gifts received and $40.9 million in gifts expected for WELS.</a:t>
            </a:r>
          </a:p>
          <a:p>
            <a:endParaRPr lang="en-US" dirty="0"/>
          </a:p>
        </p:txBody>
      </p:sp>
    </p:spTree>
    <p:extLst>
      <p:ext uri="{BB962C8B-B14F-4D97-AF65-F5344CB8AC3E}">
        <p14:creationId xmlns:p14="http://schemas.microsoft.com/office/powerpoint/2010/main" val="246100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a:xfrm>
            <a:off x="644557" y="2051534"/>
            <a:ext cx="6666781" cy="3693050"/>
          </a:xfrm>
        </p:spPr>
        <p:txBody>
          <a:bodyPr>
            <a:normAutofit/>
          </a:bodyPr>
          <a:lstStyle/>
          <a:p>
            <a:pPr marL="0" lvl="0" indent="0">
              <a:buNone/>
            </a:pPr>
            <a:r>
              <a:rPr lang="en-US" sz="3200" b="1" dirty="0"/>
              <a:t>New opportunity: the qualified charitable distribution</a:t>
            </a:r>
          </a:p>
          <a:p>
            <a:pPr marL="0" indent="0">
              <a:buNone/>
            </a:pPr>
            <a:r>
              <a:rPr lang="en-US" sz="3200" dirty="0"/>
              <a:t>Those 70.5 or older can make tax-free gifts to ministry from their IRAs.</a:t>
            </a:r>
          </a:p>
          <a:p>
            <a:pPr marL="0" indent="0">
              <a:buNone/>
            </a:pPr>
            <a:endParaRPr lang="en-US" sz="800" dirty="0"/>
          </a:p>
          <a:p>
            <a:pPr marL="0" indent="0">
              <a:buNone/>
            </a:pPr>
            <a:r>
              <a:rPr lang="en-US" sz="2200" dirty="0"/>
              <a:t>Consider directing required minimum distributions to ministry to save on taxes, then use the cash you would have given to charity for other needs.</a:t>
            </a:r>
          </a:p>
          <a:p>
            <a:pPr marL="0" indent="0">
              <a:buNone/>
            </a:pPr>
            <a:endParaRPr lang="en-US" sz="3200" dirty="0"/>
          </a:p>
          <a:p>
            <a:pPr marL="0" lvl="0" indent="0">
              <a:buNone/>
            </a:pPr>
            <a:endParaRPr lang="en-US" sz="3200" dirty="0"/>
          </a:p>
          <a:p>
            <a:endParaRPr lang="en-US" dirty="0"/>
          </a:p>
        </p:txBody>
      </p:sp>
      <p:pic>
        <p:nvPicPr>
          <p:cNvPr id="2" name="Picture 1"/>
          <p:cNvPicPr>
            <a:picLocks noChangeAspect="1"/>
          </p:cNvPicPr>
          <p:nvPr/>
        </p:nvPicPr>
        <p:blipFill>
          <a:blip r:embed="rId3"/>
          <a:stretch>
            <a:fillRect/>
          </a:stretch>
        </p:blipFill>
        <p:spPr>
          <a:xfrm>
            <a:off x="7734749" y="2193372"/>
            <a:ext cx="3329066" cy="2706362"/>
          </a:xfrm>
          <a:prstGeom prst="ellipse">
            <a:avLst/>
          </a:prstGeom>
          <a:ln>
            <a:noFill/>
          </a:ln>
          <a:effectLst>
            <a:softEdge rad="112500"/>
          </a:effectLst>
        </p:spPr>
      </p:pic>
    </p:spTree>
    <p:extLst>
      <p:ext uri="{BB962C8B-B14F-4D97-AF65-F5344CB8AC3E}">
        <p14:creationId xmlns:p14="http://schemas.microsoft.com/office/powerpoint/2010/main" val="12162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7374147" cy="4351338"/>
          </a:xfrm>
        </p:spPr>
        <p:txBody>
          <a:bodyPr>
            <a:normAutofit fontScale="85000" lnSpcReduction="20000"/>
          </a:bodyPr>
          <a:lstStyle/>
          <a:p>
            <a:pPr marL="0" lvl="0" indent="0">
              <a:buNone/>
            </a:pPr>
            <a:r>
              <a:rPr lang="en-US" sz="3200" i="1" dirty="0"/>
              <a:t>An Encouraging Word</a:t>
            </a:r>
          </a:p>
          <a:p>
            <a:pPr>
              <a:lnSpc>
                <a:spcPct val="120000"/>
              </a:lnSpc>
            </a:pPr>
            <a:r>
              <a:rPr lang="en-US" sz="3200" dirty="0"/>
              <a:t>Tips from those experienced in the area of stewardship</a:t>
            </a:r>
          </a:p>
          <a:p>
            <a:pPr>
              <a:lnSpc>
                <a:spcPct val="120000"/>
              </a:lnSpc>
            </a:pPr>
            <a:r>
              <a:rPr lang="en-US" sz="3200" dirty="0"/>
              <a:t>News and updates on resources</a:t>
            </a:r>
          </a:p>
          <a:p>
            <a:pPr>
              <a:lnSpc>
                <a:spcPct val="120000"/>
              </a:lnSpc>
            </a:pPr>
            <a:r>
              <a:rPr lang="en-US" sz="3200" dirty="0"/>
              <a:t>Prayers for synod ministry</a:t>
            </a:r>
          </a:p>
          <a:p>
            <a:pPr>
              <a:lnSpc>
                <a:spcPct val="120000"/>
              </a:lnSpc>
            </a:pPr>
            <a:r>
              <a:rPr lang="en-US" sz="3200" dirty="0"/>
              <a:t>“Stewardship by the lectionary” devotionals based on weekly readings; share God’s stewardship truths according to the </a:t>
            </a:r>
            <a:r>
              <a:rPr lang="en-US" sz="3200" dirty="0" err="1"/>
              <a:t>pericope</a:t>
            </a:r>
            <a:endParaRPr lang="en-US" sz="3200" dirty="0"/>
          </a:p>
          <a:p>
            <a:pPr>
              <a:lnSpc>
                <a:spcPct val="120000"/>
              </a:lnSpc>
            </a:pPr>
            <a:r>
              <a:rPr lang="en-US" sz="3200" dirty="0"/>
              <a:t>Cut and paste planned giving articles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71" y="1639098"/>
            <a:ext cx="2285865" cy="6642261"/>
          </a:xfrm>
          <a:prstGeom prst="rect">
            <a:avLst/>
          </a:prstGeom>
        </p:spPr>
      </p:pic>
    </p:spTree>
    <p:extLst>
      <p:ext uri="{BB962C8B-B14F-4D97-AF65-F5344CB8AC3E}">
        <p14:creationId xmlns:p14="http://schemas.microsoft.com/office/powerpoint/2010/main" val="232739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7262309" cy="4351338"/>
          </a:xfrm>
        </p:spPr>
        <p:txBody>
          <a:bodyPr>
            <a:normAutofit/>
          </a:bodyPr>
          <a:lstStyle/>
          <a:p>
            <a:pPr marL="0" lvl="0" indent="0">
              <a:buNone/>
            </a:pPr>
            <a:r>
              <a:rPr lang="en-US" sz="3000" dirty="0"/>
              <a:t>Stewardship program: </a:t>
            </a:r>
            <a:r>
              <a:rPr lang="en-US" sz="3000" i="1" dirty="0"/>
              <a:t>Joyful Generosity</a:t>
            </a:r>
          </a:p>
          <a:p>
            <a:r>
              <a:rPr lang="en-US" sz="3000" dirty="0"/>
              <a:t>Worship helps</a:t>
            </a:r>
          </a:p>
          <a:p>
            <a:r>
              <a:rPr lang="en-US" sz="3000" dirty="0"/>
              <a:t>Bible study</a:t>
            </a:r>
          </a:p>
          <a:p>
            <a:r>
              <a:rPr lang="en-US" sz="3000" dirty="0"/>
              <a:t>Personal devotions</a:t>
            </a:r>
          </a:p>
          <a:p>
            <a:r>
              <a:rPr lang="en-US" sz="3000" dirty="0"/>
              <a:t>Shares the Bible’s clear teachings on the management of our possessions</a:t>
            </a:r>
          </a:p>
          <a:p>
            <a:endParaRPr lang="en-US" sz="3200" dirty="0"/>
          </a:p>
          <a:p>
            <a:endParaRPr lang="en-US" dirty="0"/>
          </a:p>
        </p:txBody>
      </p:sp>
      <p:pic>
        <p:nvPicPr>
          <p:cNvPr id="2" name="Picture 1"/>
          <p:cNvPicPr>
            <a:picLocks noChangeAspect="1"/>
          </p:cNvPicPr>
          <p:nvPr/>
        </p:nvPicPr>
        <p:blipFill>
          <a:blip r:embed="rId3"/>
          <a:stretch>
            <a:fillRect/>
          </a:stretch>
        </p:blipFill>
        <p:spPr>
          <a:xfrm>
            <a:off x="8100509" y="1982855"/>
            <a:ext cx="3725011" cy="2233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585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9789543" cy="4351338"/>
          </a:xfrm>
        </p:spPr>
        <p:txBody>
          <a:bodyPr>
            <a:normAutofit/>
          </a:bodyPr>
          <a:lstStyle/>
          <a:p>
            <a:pPr marL="0" lvl="0" indent="0">
              <a:buNone/>
            </a:pPr>
            <a:r>
              <a:rPr lang="en-US" sz="3200" dirty="0"/>
              <a:t>Congregational planned giving program</a:t>
            </a:r>
          </a:p>
          <a:p>
            <a:r>
              <a:rPr lang="en-US" sz="3200" dirty="0"/>
              <a:t>A guide for encouraging planned giving in your church using synod resources and the assistance of your local giving counselor</a:t>
            </a:r>
          </a:p>
          <a:p>
            <a:r>
              <a:rPr lang="en-US" sz="3200" dirty="0"/>
              <a:t>Includes “quick starts” to promoting planned giving and setting up an endowment as well as more complex options</a:t>
            </a:r>
          </a:p>
          <a:p>
            <a:endParaRPr lang="en-US" sz="3200" dirty="0"/>
          </a:p>
          <a:p>
            <a:endParaRPr lang="en-US" dirty="0"/>
          </a:p>
        </p:txBody>
      </p:sp>
    </p:spTree>
    <p:extLst>
      <p:ext uri="{BB962C8B-B14F-4D97-AF65-F5344CB8AC3E}">
        <p14:creationId xmlns:p14="http://schemas.microsoft.com/office/powerpoint/2010/main" val="267635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Mission and Ministry Sunday</a:t>
            </a:r>
          </a:p>
        </p:txBody>
      </p:sp>
      <p:sp>
        <p:nvSpPr>
          <p:cNvPr id="5" name="Content Placeholder 4"/>
          <p:cNvSpPr>
            <a:spLocks noGrp="1"/>
          </p:cNvSpPr>
          <p:nvPr>
            <p:ph idx="1"/>
          </p:nvPr>
        </p:nvSpPr>
        <p:spPr>
          <a:xfrm>
            <a:off x="838200" y="1825625"/>
            <a:ext cx="9789543" cy="4351338"/>
          </a:xfrm>
        </p:spPr>
        <p:txBody>
          <a:bodyPr>
            <a:normAutofit/>
          </a:bodyPr>
          <a:lstStyle/>
          <a:p>
            <a:r>
              <a:rPr lang="en-US" sz="3200" dirty="0"/>
              <a:t>WELS will provide worship, Bible study, and other resources to aid in traditional-style mission festivals.</a:t>
            </a:r>
          </a:p>
          <a:p>
            <a:r>
              <a:rPr lang="en-US" sz="3200" dirty="0"/>
              <a:t>This is a chance to recommit ourselves toward the Great Commission locally and through the opportunities God gives us as a synod.</a:t>
            </a:r>
          </a:p>
          <a:p>
            <a:r>
              <a:rPr lang="en-US" sz="3200" dirty="0"/>
              <a:t>Special offerings can go to a designation chosen by the congregation or to “WELS Mission and Ministry” to support our daily gospel work.</a:t>
            </a:r>
          </a:p>
          <a:p>
            <a:endParaRPr lang="en-US" sz="3200" dirty="0"/>
          </a:p>
          <a:p>
            <a:endParaRPr lang="en-US" dirty="0"/>
          </a:p>
        </p:txBody>
      </p:sp>
    </p:spTree>
    <p:extLst>
      <p:ext uri="{BB962C8B-B14F-4D97-AF65-F5344CB8AC3E}">
        <p14:creationId xmlns:p14="http://schemas.microsoft.com/office/powerpoint/2010/main" val="229079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For you, God, have heard my vows; you have given me the heritage of those who fear your name </a:t>
            </a:r>
            <a:r>
              <a:rPr lang="en-US" sz="3600" dirty="0"/>
              <a:t>(Psalm 61:5).</a:t>
            </a:r>
          </a:p>
        </p:txBody>
      </p:sp>
    </p:spTree>
    <p:extLst>
      <p:ext uri="{BB962C8B-B14F-4D97-AF65-F5344CB8AC3E}">
        <p14:creationId xmlns:p14="http://schemas.microsoft.com/office/powerpoint/2010/main" val="157585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bwMode="auto">
          <a:xfrm>
            <a:off x="1531189" y="100899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FFFFFF"/>
                </a:solidFill>
                <a:effectLst>
                  <a:outerShdw blurRad="50800" dist="38100" dir="2700000" algn="tl" rotWithShape="0">
                    <a:prstClr val="black">
                      <a:alpha val="40000"/>
                    </a:prstClr>
                  </a:outerShdw>
                </a:effectLst>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00184B"/>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00184B"/>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Thank you!</a:t>
            </a:r>
            <a:endParaRPr kumimoji="0" lang="en-US" sz="4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endParaRPr>
          </a:p>
        </p:txBody>
      </p:sp>
      <p:sp>
        <p:nvSpPr>
          <p:cNvPr id="3" name="Subtitle 6"/>
          <p:cNvSpPr txBox="1">
            <a:spLocks/>
          </p:cNvSpPr>
          <p:nvPr/>
        </p:nvSpPr>
        <p:spPr bwMode="auto">
          <a:xfrm>
            <a:off x="1554900" y="2643176"/>
            <a:ext cx="643943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effectLst>
                  <a:outerShdw blurRad="50800" dist="38100" dir="2700000" algn="tl" rotWithShape="0">
                    <a:prstClr val="black">
                      <a:alpha val="40000"/>
                    </a:prstClr>
                  </a:outerShdw>
                </a:effectLst>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effectLst>
                  <a:outerShdw blurRad="50800" dist="38100" dir="2700000" algn="tl" rotWithShape="0">
                    <a:prstClr val="black">
                      <a:alpha val="40000"/>
                    </a:prstClr>
                  </a:outerShdw>
                </a:effectLst>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WELS Ministry of Christian Giving</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Arial"/>
                <a:ea typeface="ＭＳ Ｐゴシック" charset="0"/>
              </a:rPr>
              <a:t>mcg@wels.net</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rPr>
              <a:t>800-827-5482</a:t>
            </a:r>
            <a:endParaRPr kumimoji="0" lang="en-US" sz="32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endParaRPr>
          </a:p>
        </p:txBody>
      </p:sp>
    </p:spTree>
    <p:extLst>
      <p:ext uri="{BB962C8B-B14F-4D97-AF65-F5344CB8AC3E}">
        <p14:creationId xmlns:p14="http://schemas.microsoft.com/office/powerpoint/2010/main" val="14203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p:cNvSpPr txBox="1">
            <a:spLocks/>
          </p:cNvSpPr>
          <p:nvPr/>
        </p:nvSpPr>
        <p:spPr bwMode="auto">
          <a:xfrm>
            <a:off x="1915064" y="2575820"/>
            <a:ext cx="8768299" cy="85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WELS Ministry of Christian Giving</a:t>
            </a:r>
          </a:p>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Rev. Kurt Lueneburg</a:t>
            </a:r>
          </a:p>
        </p:txBody>
      </p:sp>
      <p:sp>
        <p:nvSpPr>
          <p:cNvPr id="6" name="Title 1"/>
          <p:cNvSpPr txBox="1">
            <a:spLocks/>
          </p:cNvSpPr>
          <p:nvPr/>
        </p:nvSpPr>
        <p:spPr>
          <a:xfrm>
            <a:off x="2077980" y="599875"/>
            <a:ext cx="8273718"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Southeastern Wisconsin District Conference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059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915064" y="2575820"/>
            <a:ext cx="8768299" cy="85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WELS Ministry of Christian Giving</a:t>
            </a:r>
          </a:p>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Rev. Kurt Lueneburg</a:t>
            </a:r>
          </a:p>
        </p:txBody>
      </p:sp>
      <p:sp>
        <p:nvSpPr>
          <p:cNvPr id="6" name="Title 1"/>
          <p:cNvSpPr txBox="1">
            <a:spLocks/>
          </p:cNvSpPr>
          <p:nvPr/>
        </p:nvSpPr>
        <p:spPr>
          <a:xfrm>
            <a:off x="2077980" y="599875"/>
            <a:ext cx="8273718"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Western Wisconsin District Conference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90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p:cNvSpPr txBox="1">
            <a:spLocks/>
          </p:cNvSpPr>
          <p:nvPr/>
        </p:nvSpPr>
        <p:spPr bwMode="auto">
          <a:xfrm>
            <a:off x="1915064" y="1575356"/>
            <a:ext cx="8768299" cy="85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Arial" charset="0"/>
                <a:cs typeface="Arial" charset="0"/>
              </a:rPr>
              <a:t>WELS Ministry of Christian Giving</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Arial" charset="0"/>
                <a:cs typeface="Arial" charset="0"/>
              </a:rPr>
              <a:t>Rev. Kurt Lueneburg</a:t>
            </a:r>
          </a:p>
        </p:txBody>
      </p:sp>
    </p:spTree>
    <p:extLst>
      <p:ext uri="{BB962C8B-B14F-4D97-AF65-F5344CB8AC3E}">
        <p14:creationId xmlns:p14="http://schemas.microsoft.com/office/powerpoint/2010/main" val="156712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“No weapon forged against you will prevail, and you will refute every tongue that accuses you. This is the heritage of the servants of the Lord, and this is their vindication from me,” declares the LORD </a:t>
            </a:r>
            <a:r>
              <a:rPr lang="en-US" sz="3600" dirty="0"/>
              <a:t>(Isaiah 54:17).</a:t>
            </a:r>
          </a:p>
        </p:txBody>
      </p:sp>
    </p:spTree>
    <p:extLst>
      <p:ext uri="{BB962C8B-B14F-4D97-AF65-F5344CB8AC3E}">
        <p14:creationId xmlns:p14="http://schemas.microsoft.com/office/powerpoint/2010/main" val="1007384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Your statutes are my heritage forever; they are the joy of my heart</a:t>
            </a:r>
            <a:r>
              <a:rPr lang="en-US" sz="3600" dirty="0"/>
              <a:t> (Psalm 119:111).</a:t>
            </a:r>
          </a:p>
        </p:txBody>
      </p:sp>
    </p:spTree>
    <p:extLst>
      <p:ext uri="{BB962C8B-B14F-4D97-AF65-F5344CB8AC3E}">
        <p14:creationId xmlns:p14="http://schemas.microsoft.com/office/powerpoint/2010/main" val="297614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Worship and Bible study</a:t>
            </a:r>
          </a:p>
        </p:txBody>
      </p:sp>
      <p:pic>
        <p:nvPicPr>
          <p:cNvPr id="2" name="Picture 1"/>
          <p:cNvPicPr>
            <a:picLocks noChangeAspect="1"/>
          </p:cNvPicPr>
          <p:nvPr/>
        </p:nvPicPr>
        <p:blipFill>
          <a:blip r:embed="rId3"/>
          <a:stretch>
            <a:fillRect/>
          </a:stretch>
        </p:blipFill>
        <p:spPr>
          <a:xfrm>
            <a:off x="1540786" y="1711048"/>
            <a:ext cx="6260551" cy="3997239"/>
          </a:xfrm>
          <a:prstGeom prst="rect">
            <a:avLst/>
          </a:prstGeom>
        </p:spPr>
      </p:pic>
      <p:sp>
        <p:nvSpPr>
          <p:cNvPr id="10" name="Rectangle 9"/>
          <p:cNvSpPr/>
          <p:nvPr/>
        </p:nvSpPr>
        <p:spPr>
          <a:xfrm>
            <a:off x="7801337" y="1711047"/>
            <a:ext cx="3534449" cy="3997239"/>
          </a:xfrm>
          <a:prstGeom prst="rect">
            <a:avLst/>
          </a:prstGeom>
          <a:solidFill>
            <a:srgbClr val="0070C0">
              <a:alpha val="85882"/>
            </a:srgbClr>
          </a:solidFill>
          <a:ln w="25400" cap="flat" cmpd="sng" algn="ctr">
            <a:noFill/>
            <a:prstDash val="solid"/>
          </a:ln>
          <a:effectLst/>
        </p:spPr>
        <p:txBody>
          <a:bodyPr rtlCol="0" anchor="ctr"/>
          <a:lstStyle/>
          <a:p>
            <a:pPr algn="ctr">
              <a:defRPr/>
            </a:pPr>
            <a:endParaRPr lang="en-US" kern="0">
              <a:solidFill>
                <a:srgbClr val="FF0000"/>
              </a:solidFill>
              <a:latin typeface="Calibri"/>
              <a:ea typeface="ＭＳ Ｐゴシック" charset="0"/>
            </a:endParaRPr>
          </a:p>
        </p:txBody>
      </p:sp>
      <p:sp>
        <p:nvSpPr>
          <p:cNvPr id="11" name="TextBox 10"/>
          <p:cNvSpPr txBox="1"/>
          <p:nvPr/>
        </p:nvSpPr>
        <p:spPr>
          <a:xfrm>
            <a:off x="7972352" y="1986458"/>
            <a:ext cx="3200400" cy="3403239"/>
          </a:xfrm>
          <a:prstGeom prst="rect">
            <a:avLst/>
          </a:prstGeom>
          <a:noFill/>
        </p:spPr>
        <p:txBody>
          <a:bodyPr wrap="square" rtlCol="0">
            <a:spAutoFit/>
          </a:bodyPr>
          <a:lstStyle/>
          <a:p>
            <a:pPr marL="285750" indent="-285750">
              <a:lnSpc>
                <a:spcPct val="130000"/>
              </a:lnSpc>
              <a:buFont typeface="Wingdings" charset="2"/>
              <a:buChar char="§"/>
              <a:defRPr/>
            </a:pPr>
            <a:r>
              <a:rPr lang="en-US" altLang="en-US" sz="2400" dirty="0">
                <a:solidFill>
                  <a:prstClr val="white"/>
                </a:solidFill>
                <a:ea typeface="ＭＳ Ｐゴシック" charset="0"/>
                <a:cs typeface="Arial"/>
              </a:rPr>
              <a:t>41.7% in worship</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15.2% in Bible class</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2.5% of income to offerings</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6.6% of church offerings given as CMO</a:t>
            </a:r>
          </a:p>
        </p:txBody>
      </p:sp>
    </p:spTree>
    <p:extLst>
      <p:ext uri="{BB962C8B-B14F-4D97-AF65-F5344CB8AC3E}">
        <p14:creationId xmlns:p14="http://schemas.microsoft.com/office/powerpoint/2010/main" val="127379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5" name="Content Placeholder 4"/>
          <p:cNvSpPr>
            <a:spLocks noGrp="1"/>
          </p:cNvSpPr>
          <p:nvPr>
            <p:ph idx="1"/>
          </p:nvPr>
        </p:nvSpPr>
        <p:spPr/>
        <p:txBody>
          <a:bodyPr>
            <a:normAutofit lnSpcReduction="10000"/>
          </a:bodyPr>
          <a:lstStyle/>
          <a:p>
            <a:pPr>
              <a:lnSpc>
                <a:spcPct val="100000"/>
              </a:lnSpc>
            </a:pPr>
            <a:r>
              <a:rPr lang="en-US" sz="3200" b="1" dirty="0"/>
              <a:t>2016 offerings</a:t>
            </a:r>
            <a:r>
              <a:rPr lang="en-US" sz="3200" dirty="0"/>
              <a:t> totaled $21.1 million</a:t>
            </a:r>
          </a:p>
          <a:p>
            <a:pPr>
              <a:lnSpc>
                <a:spcPct val="100000"/>
              </a:lnSpc>
            </a:pPr>
            <a:r>
              <a:rPr lang="en-US" sz="3200" dirty="0"/>
              <a:t>This was 0.3 percent below commitments and 2.1 percent below prior year receipts</a:t>
            </a:r>
          </a:p>
          <a:p>
            <a:pPr>
              <a:lnSpc>
                <a:spcPct val="100000"/>
              </a:lnSpc>
            </a:pPr>
            <a:r>
              <a:rPr lang="en-US" sz="3200" b="1" dirty="0"/>
              <a:t>2017 subscriptions</a:t>
            </a:r>
            <a:r>
              <a:rPr lang="en-US" sz="3200" dirty="0"/>
              <a:t> show an increase of 0.8 percent from 2016 actual offerings</a:t>
            </a:r>
          </a:p>
          <a:p>
            <a:pPr>
              <a:lnSpc>
                <a:spcPct val="100000"/>
              </a:lnSpc>
            </a:pPr>
            <a:r>
              <a:rPr lang="en-US" sz="3200" b="1" dirty="0"/>
              <a:t>2017 offerings</a:t>
            </a:r>
            <a:r>
              <a:rPr lang="en-US" sz="3200" dirty="0"/>
              <a:t> through May are $156,000 (2 percent) </a:t>
            </a:r>
            <a:r>
              <a:rPr lang="en-US" sz="3200" u="sng" dirty="0"/>
              <a:t>above</a:t>
            </a:r>
            <a:r>
              <a:rPr lang="en-US" sz="3200" dirty="0"/>
              <a:t> 2016 CMO for the same period</a:t>
            </a:r>
          </a:p>
          <a:p>
            <a:pPr>
              <a:lnSpc>
                <a:spcPct val="100000"/>
              </a:lnSpc>
            </a:pPr>
            <a:r>
              <a:rPr lang="en-US" sz="3200" dirty="0"/>
              <a:t>We thank the Lord and his people for their gifts!</a:t>
            </a:r>
          </a:p>
          <a:p>
            <a:endParaRPr lang="en-US" dirty="0"/>
          </a:p>
        </p:txBody>
      </p:sp>
    </p:spTree>
    <p:extLst>
      <p:ext uri="{BB962C8B-B14F-4D97-AF65-F5344CB8AC3E}">
        <p14:creationId xmlns:p14="http://schemas.microsoft.com/office/powerpoint/2010/main" val="34183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Kurt Lueneburg</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035B0044ED745B44E5D869E6897EB" ma:contentTypeVersion="4" ma:contentTypeDescription="Create a new document." ma:contentTypeScope="" ma:versionID="7490b4de4cb14f20bf80b78b40bcd943">
  <xsd:schema xmlns:xsd="http://www.w3.org/2001/XMLSchema" xmlns:xs="http://www.w3.org/2001/XMLSchema" xmlns:p="http://schemas.microsoft.com/office/2006/metadata/properties" xmlns:ns2="bdce1381-54c6-4e94-9768-2f8de58d8427" xmlns:ns3="3f8c7e68-76f5-47d8-a210-280a72972cb8" targetNamespace="http://schemas.microsoft.com/office/2006/metadata/properties" ma:root="true" ma:fieldsID="fc78ae4a123b291415cc6db67c84f9c6" ns2:_="" ns3:_="">
    <xsd:import namespace="bdce1381-54c6-4e94-9768-2f8de58d8427"/>
    <xsd:import namespace="3f8c7e68-76f5-47d8-a210-280a72972cb8"/>
    <xsd:element name="properties">
      <xsd:complexType>
        <xsd:sequence>
          <xsd:element name="documentManagement">
            <xsd:complexType>
              <xsd:all>
                <xsd:element ref="ns2:SharedWithUsers" minOccurs="0"/>
                <xsd:element ref="ns3: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c7e68-76f5-47d8-a210-280a72972cb8"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E1C163-4EC1-4E21-AE7A-ABAEEC723CDA}">
  <ds:schemaRefs>
    <ds:schemaRef ds:uri="http://schemas.microsoft.com/sharepoint/v3/contenttype/forms"/>
  </ds:schemaRefs>
</ds:datastoreItem>
</file>

<file path=customXml/itemProps2.xml><?xml version="1.0" encoding="utf-8"?>
<ds:datastoreItem xmlns:ds="http://schemas.openxmlformats.org/officeDocument/2006/customXml" ds:itemID="{4E1E058D-BFF6-4BD1-B658-334CD70B7616}">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bdce1381-54c6-4e94-9768-2f8de58d8427"/>
    <ds:schemaRef ds:uri="http://schemas.microsoft.com/office/2006/documentManagement/types"/>
    <ds:schemaRef ds:uri="http://schemas.microsoft.com/office/2006/metadata/properties"/>
    <ds:schemaRef ds:uri="3f8c7e68-76f5-47d8-a210-280a72972cb8"/>
    <ds:schemaRef ds:uri="http://www.w3.org/XML/1998/namespace"/>
  </ds:schemaRefs>
</ds:datastoreItem>
</file>

<file path=customXml/itemProps3.xml><?xml version="1.0" encoding="utf-8"?>
<ds:datastoreItem xmlns:ds="http://schemas.openxmlformats.org/officeDocument/2006/customXml" ds:itemID="{A50E983C-1A9B-48C0-B704-2C48AA027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3f8c7e68-76f5-47d8-a210-280a72972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546</TotalTime>
  <Words>2001</Words>
  <Application>Microsoft Office PowerPoint</Application>
  <PresentationFormat>Custom</PresentationFormat>
  <Paragraphs>181</Paragraphs>
  <Slides>29</Slides>
  <Notes>27</Notes>
  <HiddenSlides>6</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Custom Design</vt:lpstr>
      <vt:lpstr>1_Custom Design</vt:lpstr>
      <vt:lpstr>64th Biennial Convention of the</vt:lpstr>
      <vt:lpstr>PowerPoint Presentation</vt:lpstr>
      <vt:lpstr>PowerPoint Presentation</vt:lpstr>
      <vt:lpstr>PowerPoint Presentation</vt:lpstr>
      <vt:lpstr>PowerPoint Presentation</vt:lpstr>
      <vt:lpstr>Scriptural encouragement</vt:lpstr>
      <vt:lpstr>Scriptural encouragement</vt:lpstr>
      <vt:lpstr>Worship and Bible study</vt:lpstr>
      <vt:lpstr>Congregation Mission Offerings</vt:lpstr>
      <vt:lpstr>Congregation Mission Offerings</vt:lpstr>
      <vt:lpstr>Congregation Mission Offerings</vt:lpstr>
      <vt:lpstr>Congregation Mission Offerings</vt:lpstr>
      <vt:lpstr>Congregation Mission Offerings</vt:lpstr>
      <vt:lpstr>Congregation Mission Offerings</vt:lpstr>
      <vt:lpstr>“One in Christ” Debt Elimination</vt:lpstr>
      <vt:lpstr>Individual offerings</vt:lpstr>
      <vt:lpstr>Individual offerings</vt:lpstr>
      <vt:lpstr>Individual offerings</vt:lpstr>
      <vt:lpstr>Scriptural encouragement</vt:lpstr>
      <vt:lpstr>Individual offerings</vt:lpstr>
      <vt:lpstr>Individual offerings</vt:lpstr>
      <vt:lpstr>Individual offerings</vt:lpstr>
      <vt:lpstr>Individual offerings</vt:lpstr>
      <vt:lpstr>Resources</vt:lpstr>
      <vt:lpstr>Resources</vt:lpstr>
      <vt:lpstr>Resources</vt:lpstr>
      <vt:lpstr>Mission and Ministry Sunday</vt:lpstr>
      <vt:lpstr>Scriptural encouragement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St. John</cp:lastModifiedBy>
  <cp:revision>60</cp:revision>
  <cp:lastPrinted>2017-05-26T21:01:47Z</cp:lastPrinted>
  <dcterms:created xsi:type="dcterms:W3CDTF">2017-03-09T20:59:43Z</dcterms:created>
  <dcterms:modified xsi:type="dcterms:W3CDTF">2017-06-05T00:02:22Z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0x01010088E035B0044ED745B44E5D869E6897EB</vt:lpwstr>
  </property>
</Properties>
</file>