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86" r:id="rId5"/>
    <p:sldId id="258" r:id="rId6"/>
    <p:sldId id="259" r:id="rId7"/>
    <p:sldId id="260" r:id="rId8"/>
    <p:sldId id="261" r:id="rId9"/>
    <p:sldId id="262" r:id="rId10"/>
    <p:sldId id="263" r:id="rId11"/>
    <p:sldId id="264" r:id="rId12"/>
    <p:sldId id="265" r:id="rId13"/>
    <p:sldId id="266" r:id="rId14"/>
    <p:sldId id="267" r:id="rId15"/>
    <p:sldId id="269" r:id="rId16"/>
    <p:sldId id="270" r:id="rId17"/>
    <p:sldId id="293" r:id="rId18"/>
    <p:sldId id="271" r:id="rId19"/>
    <p:sldId id="272" r:id="rId20"/>
    <p:sldId id="273" r:id="rId21"/>
    <p:sldId id="276" r:id="rId22"/>
    <p:sldId id="274" r:id="rId23"/>
    <p:sldId id="275" r:id="rId24"/>
    <p:sldId id="278" r:id="rId25"/>
    <p:sldId id="277" r:id="rId26"/>
    <p:sldId id="279" r:id="rId27"/>
    <p:sldId id="280" r:id="rId28"/>
    <p:sldId id="282" r:id="rId29"/>
    <p:sldId id="289" r:id="rId30"/>
    <p:sldId id="290" r:id="rId31"/>
    <p:sldId id="291" r:id="rId32"/>
    <p:sldId id="29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3" d="100"/>
          <a:sy n="123" d="100"/>
        </p:scale>
        <p:origin x="114"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7F3BB-DB7F-4CD9-82E6-A0C88A1C1A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B07C87-77DA-454E-81BB-6B9DB7977A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2D74C8-5DD2-49E7-9EA4-24E63AACC942}"/>
              </a:ext>
            </a:extLst>
          </p:cNvPr>
          <p:cNvSpPr>
            <a:spLocks noGrp="1"/>
          </p:cNvSpPr>
          <p:nvPr>
            <p:ph type="dt" sz="half" idx="10"/>
          </p:nvPr>
        </p:nvSpPr>
        <p:spPr/>
        <p:txBody>
          <a:bodyPr/>
          <a:lstStyle/>
          <a:p>
            <a:fld id="{C4CD1B15-BA76-43C8-9C0D-924C6FA0F431}" type="datetimeFigureOut">
              <a:rPr lang="en-US" smtClean="0"/>
              <a:t>5/29/2018</a:t>
            </a:fld>
            <a:endParaRPr lang="en-US"/>
          </a:p>
        </p:txBody>
      </p:sp>
      <p:sp>
        <p:nvSpPr>
          <p:cNvPr id="5" name="Footer Placeholder 4">
            <a:extLst>
              <a:ext uri="{FF2B5EF4-FFF2-40B4-BE49-F238E27FC236}">
                <a16:creationId xmlns:a16="http://schemas.microsoft.com/office/drawing/2014/main" id="{74BD7D7D-A2E8-4A09-A34A-DD9C8FB81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B14AB7-8A1D-4DB1-A901-7F37B4FD7233}"/>
              </a:ext>
            </a:extLst>
          </p:cNvPr>
          <p:cNvSpPr>
            <a:spLocks noGrp="1"/>
          </p:cNvSpPr>
          <p:nvPr>
            <p:ph type="sldNum" sz="quarter" idx="12"/>
          </p:nvPr>
        </p:nvSpPr>
        <p:spPr/>
        <p:txBody>
          <a:bodyPr/>
          <a:lstStyle/>
          <a:p>
            <a:fld id="{ADF8620E-CFFF-48A3-AE97-B141312F58E4}" type="slidenum">
              <a:rPr lang="en-US" smtClean="0"/>
              <a:t>‹#›</a:t>
            </a:fld>
            <a:endParaRPr lang="en-US"/>
          </a:p>
        </p:txBody>
      </p:sp>
    </p:spTree>
    <p:extLst>
      <p:ext uri="{BB962C8B-B14F-4D97-AF65-F5344CB8AC3E}">
        <p14:creationId xmlns:p14="http://schemas.microsoft.com/office/powerpoint/2010/main" val="320338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C44F1-CCFC-499D-AACB-449CCBF916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745ED9-1959-4C16-833D-77F795A65A7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015EF6-8FF0-4389-AFDB-A9E7A5A07CD7}"/>
              </a:ext>
            </a:extLst>
          </p:cNvPr>
          <p:cNvSpPr>
            <a:spLocks noGrp="1"/>
          </p:cNvSpPr>
          <p:nvPr>
            <p:ph type="dt" sz="half" idx="10"/>
          </p:nvPr>
        </p:nvSpPr>
        <p:spPr/>
        <p:txBody>
          <a:bodyPr/>
          <a:lstStyle/>
          <a:p>
            <a:fld id="{C4CD1B15-BA76-43C8-9C0D-924C6FA0F431}" type="datetimeFigureOut">
              <a:rPr lang="en-US" smtClean="0"/>
              <a:t>5/29/2018</a:t>
            </a:fld>
            <a:endParaRPr lang="en-US"/>
          </a:p>
        </p:txBody>
      </p:sp>
      <p:sp>
        <p:nvSpPr>
          <p:cNvPr id="5" name="Footer Placeholder 4">
            <a:extLst>
              <a:ext uri="{FF2B5EF4-FFF2-40B4-BE49-F238E27FC236}">
                <a16:creationId xmlns:a16="http://schemas.microsoft.com/office/drawing/2014/main" id="{E8F9BFBD-BB15-49CB-8FBD-92D7B32D6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D6FF89-EF9D-4BAC-921B-DC7D84994AD3}"/>
              </a:ext>
            </a:extLst>
          </p:cNvPr>
          <p:cNvSpPr>
            <a:spLocks noGrp="1"/>
          </p:cNvSpPr>
          <p:nvPr>
            <p:ph type="sldNum" sz="quarter" idx="12"/>
          </p:nvPr>
        </p:nvSpPr>
        <p:spPr/>
        <p:txBody>
          <a:bodyPr/>
          <a:lstStyle/>
          <a:p>
            <a:fld id="{ADF8620E-CFFF-48A3-AE97-B141312F58E4}" type="slidenum">
              <a:rPr lang="en-US" smtClean="0"/>
              <a:t>‹#›</a:t>
            </a:fld>
            <a:endParaRPr lang="en-US"/>
          </a:p>
        </p:txBody>
      </p:sp>
    </p:spTree>
    <p:extLst>
      <p:ext uri="{BB962C8B-B14F-4D97-AF65-F5344CB8AC3E}">
        <p14:creationId xmlns:p14="http://schemas.microsoft.com/office/powerpoint/2010/main" val="402553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C3F99B-080A-49FF-9908-7FF185CFA2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4965F8-2C6A-4C3A-B09F-B805423B71D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B01539-A8CE-4032-894F-586B4B6F820C}"/>
              </a:ext>
            </a:extLst>
          </p:cNvPr>
          <p:cNvSpPr>
            <a:spLocks noGrp="1"/>
          </p:cNvSpPr>
          <p:nvPr>
            <p:ph type="dt" sz="half" idx="10"/>
          </p:nvPr>
        </p:nvSpPr>
        <p:spPr/>
        <p:txBody>
          <a:bodyPr/>
          <a:lstStyle/>
          <a:p>
            <a:fld id="{C4CD1B15-BA76-43C8-9C0D-924C6FA0F431}" type="datetimeFigureOut">
              <a:rPr lang="en-US" smtClean="0"/>
              <a:t>5/29/2018</a:t>
            </a:fld>
            <a:endParaRPr lang="en-US"/>
          </a:p>
        </p:txBody>
      </p:sp>
      <p:sp>
        <p:nvSpPr>
          <p:cNvPr id="5" name="Footer Placeholder 4">
            <a:extLst>
              <a:ext uri="{FF2B5EF4-FFF2-40B4-BE49-F238E27FC236}">
                <a16:creationId xmlns:a16="http://schemas.microsoft.com/office/drawing/2014/main" id="{683EB7CF-775A-4F47-BB88-0D680CF018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16EEE-481B-4E90-A704-570C2F6BE87D}"/>
              </a:ext>
            </a:extLst>
          </p:cNvPr>
          <p:cNvSpPr>
            <a:spLocks noGrp="1"/>
          </p:cNvSpPr>
          <p:nvPr>
            <p:ph type="sldNum" sz="quarter" idx="12"/>
          </p:nvPr>
        </p:nvSpPr>
        <p:spPr/>
        <p:txBody>
          <a:bodyPr/>
          <a:lstStyle/>
          <a:p>
            <a:fld id="{ADF8620E-CFFF-48A3-AE97-B141312F58E4}" type="slidenum">
              <a:rPr lang="en-US" smtClean="0"/>
              <a:t>‹#›</a:t>
            </a:fld>
            <a:endParaRPr lang="en-US"/>
          </a:p>
        </p:txBody>
      </p:sp>
    </p:spTree>
    <p:extLst>
      <p:ext uri="{BB962C8B-B14F-4D97-AF65-F5344CB8AC3E}">
        <p14:creationId xmlns:p14="http://schemas.microsoft.com/office/powerpoint/2010/main" val="315104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03ABB-50EB-4214-A509-569415AD37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0C4AB3-DB45-4B8B-B028-3633599459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096D13-5E30-4BBC-86A0-AC20962E326F}"/>
              </a:ext>
            </a:extLst>
          </p:cNvPr>
          <p:cNvSpPr>
            <a:spLocks noGrp="1"/>
          </p:cNvSpPr>
          <p:nvPr>
            <p:ph type="dt" sz="half" idx="10"/>
          </p:nvPr>
        </p:nvSpPr>
        <p:spPr/>
        <p:txBody>
          <a:bodyPr/>
          <a:lstStyle/>
          <a:p>
            <a:fld id="{C4CD1B15-BA76-43C8-9C0D-924C6FA0F431}" type="datetimeFigureOut">
              <a:rPr lang="en-US" smtClean="0"/>
              <a:t>5/29/2018</a:t>
            </a:fld>
            <a:endParaRPr lang="en-US"/>
          </a:p>
        </p:txBody>
      </p:sp>
      <p:sp>
        <p:nvSpPr>
          <p:cNvPr id="5" name="Footer Placeholder 4">
            <a:extLst>
              <a:ext uri="{FF2B5EF4-FFF2-40B4-BE49-F238E27FC236}">
                <a16:creationId xmlns:a16="http://schemas.microsoft.com/office/drawing/2014/main" id="{9D229EA5-CB45-44B6-B4F4-5517E63059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2A703A-9301-4398-A44C-A5A234AA0147}"/>
              </a:ext>
            </a:extLst>
          </p:cNvPr>
          <p:cNvSpPr>
            <a:spLocks noGrp="1"/>
          </p:cNvSpPr>
          <p:nvPr>
            <p:ph type="sldNum" sz="quarter" idx="12"/>
          </p:nvPr>
        </p:nvSpPr>
        <p:spPr/>
        <p:txBody>
          <a:bodyPr/>
          <a:lstStyle/>
          <a:p>
            <a:fld id="{ADF8620E-CFFF-48A3-AE97-B141312F58E4}" type="slidenum">
              <a:rPr lang="en-US" smtClean="0"/>
              <a:t>‹#›</a:t>
            </a:fld>
            <a:endParaRPr lang="en-US"/>
          </a:p>
        </p:txBody>
      </p:sp>
    </p:spTree>
    <p:extLst>
      <p:ext uri="{BB962C8B-B14F-4D97-AF65-F5344CB8AC3E}">
        <p14:creationId xmlns:p14="http://schemas.microsoft.com/office/powerpoint/2010/main" val="1164499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86FC1-A163-4B35-A526-E663A46883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D8F296-FC5D-4866-954C-742C97A314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07DEC2-4B75-49FB-93BD-E53E2FE54660}"/>
              </a:ext>
            </a:extLst>
          </p:cNvPr>
          <p:cNvSpPr>
            <a:spLocks noGrp="1"/>
          </p:cNvSpPr>
          <p:nvPr>
            <p:ph type="dt" sz="half" idx="10"/>
          </p:nvPr>
        </p:nvSpPr>
        <p:spPr/>
        <p:txBody>
          <a:bodyPr/>
          <a:lstStyle/>
          <a:p>
            <a:fld id="{C4CD1B15-BA76-43C8-9C0D-924C6FA0F431}" type="datetimeFigureOut">
              <a:rPr lang="en-US" smtClean="0"/>
              <a:t>5/29/2018</a:t>
            </a:fld>
            <a:endParaRPr lang="en-US"/>
          </a:p>
        </p:txBody>
      </p:sp>
      <p:sp>
        <p:nvSpPr>
          <p:cNvPr id="5" name="Footer Placeholder 4">
            <a:extLst>
              <a:ext uri="{FF2B5EF4-FFF2-40B4-BE49-F238E27FC236}">
                <a16:creationId xmlns:a16="http://schemas.microsoft.com/office/drawing/2014/main" id="{C345CE45-7EDF-4A6A-8D7E-B84641B496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44F7DA-0176-45BA-BA55-71005433D1AA}"/>
              </a:ext>
            </a:extLst>
          </p:cNvPr>
          <p:cNvSpPr>
            <a:spLocks noGrp="1"/>
          </p:cNvSpPr>
          <p:nvPr>
            <p:ph type="sldNum" sz="quarter" idx="12"/>
          </p:nvPr>
        </p:nvSpPr>
        <p:spPr/>
        <p:txBody>
          <a:bodyPr/>
          <a:lstStyle/>
          <a:p>
            <a:fld id="{ADF8620E-CFFF-48A3-AE97-B141312F58E4}" type="slidenum">
              <a:rPr lang="en-US" smtClean="0"/>
              <a:t>‹#›</a:t>
            </a:fld>
            <a:endParaRPr lang="en-US"/>
          </a:p>
        </p:txBody>
      </p:sp>
    </p:spTree>
    <p:extLst>
      <p:ext uri="{BB962C8B-B14F-4D97-AF65-F5344CB8AC3E}">
        <p14:creationId xmlns:p14="http://schemas.microsoft.com/office/powerpoint/2010/main" val="164671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ECF1-08CF-4ACB-95DC-457F51A45B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026BBD-FD3E-4D77-BBBD-6B63806672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A26092-7386-4874-8560-FA634287D9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B0DED4-F370-415D-A9AA-0477306192DE}"/>
              </a:ext>
            </a:extLst>
          </p:cNvPr>
          <p:cNvSpPr>
            <a:spLocks noGrp="1"/>
          </p:cNvSpPr>
          <p:nvPr>
            <p:ph type="dt" sz="half" idx="10"/>
          </p:nvPr>
        </p:nvSpPr>
        <p:spPr/>
        <p:txBody>
          <a:bodyPr/>
          <a:lstStyle/>
          <a:p>
            <a:fld id="{C4CD1B15-BA76-43C8-9C0D-924C6FA0F431}" type="datetimeFigureOut">
              <a:rPr lang="en-US" smtClean="0"/>
              <a:t>5/29/2018</a:t>
            </a:fld>
            <a:endParaRPr lang="en-US"/>
          </a:p>
        </p:txBody>
      </p:sp>
      <p:sp>
        <p:nvSpPr>
          <p:cNvPr id="6" name="Footer Placeholder 5">
            <a:extLst>
              <a:ext uri="{FF2B5EF4-FFF2-40B4-BE49-F238E27FC236}">
                <a16:creationId xmlns:a16="http://schemas.microsoft.com/office/drawing/2014/main" id="{347FDEC4-9501-48BE-909F-8207EEA19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25019F-B347-482D-849A-8F3BDB3605B5}"/>
              </a:ext>
            </a:extLst>
          </p:cNvPr>
          <p:cNvSpPr>
            <a:spLocks noGrp="1"/>
          </p:cNvSpPr>
          <p:nvPr>
            <p:ph type="sldNum" sz="quarter" idx="12"/>
          </p:nvPr>
        </p:nvSpPr>
        <p:spPr/>
        <p:txBody>
          <a:bodyPr/>
          <a:lstStyle/>
          <a:p>
            <a:fld id="{ADF8620E-CFFF-48A3-AE97-B141312F58E4}" type="slidenum">
              <a:rPr lang="en-US" smtClean="0"/>
              <a:t>‹#›</a:t>
            </a:fld>
            <a:endParaRPr lang="en-US"/>
          </a:p>
        </p:txBody>
      </p:sp>
    </p:spTree>
    <p:extLst>
      <p:ext uri="{BB962C8B-B14F-4D97-AF65-F5344CB8AC3E}">
        <p14:creationId xmlns:p14="http://schemas.microsoft.com/office/powerpoint/2010/main" val="337866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8C714-3117-461D-8D95-9610517E86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E1A365-8147-474B-AE3D-C7DDAAC834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668DE5-6FE9-4E26-9715-018BD25945D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A220DD-DDA5-4296-BECE-05691EC7D2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48CA9A-3758-40F3-A80A-C936D5BEB12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D6FB0B-371D-4F0F-B20D-E5BE060D5DD3}"/>
              </a:ext>
            </a:extLst>
          </p:cNvPr>
          <p:cNvSpPr>
            <a:spLocks noGrp="1"/>
          </p:cNvSpPr>
          <p:nvPr>
            <p:ph type="dt" sz="half" idx="10"/>
          </p:nvPr>
        </p:nvSpPr>
        <p:spPr/>
        <p:txBody>
          <a:bodyPr/>
          <a:lstStyle/>
          <a:p>
            <a:fld id="{C4CD1B15-BA76-43C8-9C0D-924C6FA0F431}" type="datetimeFigureOut">
              <a:rPr lang="en-US" smtClean="0"/>
              <a:t>5/29/2018</a:t>
            </a:fld>
            <a:endParaRPr lang="en-US"/>
          </a:p>
        </p:txBody>
      </p:sp>
      <p:sp>
        <p:nvSpPr>
          <p:cNvPr id="8" name="Footer Placeholder 7">
            <a:extLst>
              <a:ext uri="{FF2B5EF4-FFF2-40B4-BE49-F238E27FC236}">
                <a16:creationId xmlns:a16="http://schemas.microsoft.com/office/drawing/2014/main" id="{D0E4D1FB-6873-4AD0-BD9C-10D018E81E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A65A7B-B054-40A6-B9BA-215596D1AC8A}"/>
              </a:ext>
            </a:extLst>
          </p:cNvPr>
          <p:cNvSpPr>
            <a:spLocks noGrp="1"/>
          </p:cNvSpPr>
          <p:nvPr>
            <p:ph type="sldNum" sz="quarter" idx="12"/>
          </p:nvPr>
        </p:nvSpPr>
        <p:spPr/>
        <p:txBody>
          <a:bodyPr/>
          <a:lstStyle/>
          <a:p>
            <a:fld id="{ADF8620E-CFFF-48A3-AE97-B141312F58E4}" type="slidenum">
              <a:rPr lang="en-US" smtClean="0"/>
              <a:t>‹#›</a:t>
            </a:fld>
            <a:endParaRPr lang="en-US"/>
          </a:p>
        </p:txBody>
      </p:sp>
    </p:spTree>
    <p:extLst>
      <p:ext uri="{BB962C8B-B14F-4D97-AF65-F5344CB8AC3E}">
        <p14:creationId xmlns:p14="http://schemas.microsoft.com/office/powerpoint/2010/main" val="343519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DBD89-1A38-4725-B8A0-949E8F0650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500154-0B53-4362-9BEB-2651F10A7D4B}"/>
              </a:ext>
            </a:extLst>
          </p:cNvPr>
          <p:cNvSpPr>
            <a:spLocks noGrp="1"/>
          </p:cNvSpPr>
          <p:nvPr>
            <p:ph type="dt" sz="half" idx="10"/>
          </p:nvPr>
        </p:nvSpPr>
        <p:spPr/>
        <p:txBody>
          <a:bodyPr/>
          <a:lstStyle/>
          <a:p>
            <a:fld id="{C4CD1B15-BA76-43C8-9C0D-924C6FA0F431}" type="datetimeFigureOut">
              <a:rPr lang="en-US" smtClean="0"/>
              <a:t>5/29/2018</a:t>
            </a:fld>
            <a:endParaRPr lang="en-US"/>
          </a:p>
        </p:txBody>
      </p:sp>
      <p:sp>
        <p:nvSpPr>
          <p:cNvPr id="4" name="Footer Placeholder 3">
            <a:extLst>
              <a:ext uri="{FF2B5EF4-FFF2-40B4-BE49-F238E27FC236}">
                <a16:creationId xmlns:a16="http://schemas.microsoft.com/office/drawing/2014/main" id="{4F8DB9FA-A09B-4FAA-B503-B9886583BF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C62316-DBCD-4A18-989E-F07925A02B91}"/>
              </a:ext>
            </a:extLst>
          </p:cNvPr>
          <p:cNvSpPr>
            <a:spLocks noGrp="1"/>
          </p:cNvSpPr>
          <p:nvPr>
            <p:ph type="sldNum" sz="quarter" idx="12"/>
          </p:nvPr>
        </p:nvSpPr>
        <p:spPr/>
        <p:txBody>
          <a:bodyPr/>
          <a:lstStyle/>
          <a:p>
            <a:fld id="{ADF8620E-CFFF-48A3-AE97-B141312F58E4}" type="slidenum">
              <a:rPr lang="en-US" smtClean="0"/>
              <a:t>‹#›</a:t>
            </a:fld>
            <a:endParaRPr lang="en-US"/>
          </a:p>
        </p:txBody>
      </p:sp>
    </p:spTree>
    <p:extLst>
      <p:ext uri="{BB962C8B-B14F-4D97-AF65-F5344CB8AC3E}">
        <p14:creationId xmlns:p14="http://schemas.microsoft.com/office/powerpoint/2010/main" val="404111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B47ECB-1C0A-4803-9BAC-312FF2DDB08E}"/>
              </a:ext>
            </a:extLst>
          </p:cNvPr>
          <p:cNvSpPr>
            <a:spLocks noGrp="1"/>
          </p:cNvSpPr>
          <p:nvPr>
            <p:ph type="dt" sz="half" idx="10"/>
          </p:nvPr>
        </p:nvSpPr>
        <p:spPr/>
        <p:txBody>
          <a:bodyPr/>
          <a:lstStyle/>
          <a:p>
            <a:fld id="{C4CD1B15-BA76-43C8-9C0D-924C6FA0F431}" type="datetimeFigureOut">
              <a:rPr lang="en-US" smtClean="0"/>
              <a:t>5/29/2018</a:t>
            </a:fld>
            <a:endParaRPr lang="en-US"/>
          </a:p>
        </p:txBody>
      </p:sp>
      <p:sp>
        <p:nvSpPr>
          <p:cNvPr id="3" name="Footer Placeholder 2">
            <a:extLst>
              <a:ext uri="{FF2B5EF4-FFF2-40B4-BE49-F238E27FC236}">
                <a16:creationId xmlns:a16="http://schemas.microsoft.com/office/drawing/2014/main" id="{D5AC258B-9239-42D1-97F6-7DC2D418F8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EE1C3D-29E2-402B-8CF5-1A7F6E490C27}"/>
              </a:ext>
            </a:extLst>
          </p:cNvPr>
          <p:cNvSpPr>
            <a:spLocks noGrp="1"/>
          </p:cNvSpPr>
          <p:nvPr>
            <p:ph type="sldNum" sz="quarter" idx="12"/>
          </p:nvPr>
        </p:nvSpPr>
        <p:spPr/>
        <p:txBody>
          <a:bodyPr/>
          <a:lstStyle/>
          <a:p>
            <a:fld id="{ADF8620E-CFFF-48A3-AE97-B141312F58E4}" type="slidenum">
              <a:rPr lang="en-US" smtClean="0"/>
              <a:t>‹#›</a:t>
            </a:fld>
            <a:endParaRPr lang="en-US"/>
          </a:p>
        </p:txBody>
      </p:sp>
    </p:spTree>
    <p:extLst>
      <p:ext uri="{BB962C8B-B14F-4D97-AF65-F5344CB8AC3E}">
        <p14:creationId xmlns:p14="http://schemas.microsoft.com/office/powerpoint/2010/main" val="1449266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5E2A-B6B4-48EB-8A67-3751EAE14D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332BD-0BBA-434C-831A-18D66D8576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FB38BF-90EE-4D60-B300-79CD58DE1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EF978A-8109-4F1D-ACFD-81C9B817E388}"/>
              </a:ext>
            </a:extLst>
          </p:cNvPr>
          <p:cNvSpPr>
            <a:spLocks noGrp="1"/>
          </p:cNvSpPr>
          <p:nvPr>
            <p:ph type="dt" sz="half" idx="10"/>
          </p:nvPr>
        </p:nvSpPr>
        <p:spPr/>
        <p:txBody>
          <a:bodyPr/>
          <a:lstStyle/>
          <a:p>
            <a:fld id="{C4CD1B15-BA76-43C8-9C0D-924C6FA0F431}" type="datetimeFigureOut">
              <a:rPr lang="en-US" smtClean="0"/>
              <a:t>5/29/2018</a:t>
            </a:fld>
            <a:endParaRPr lang="en-US"/>
          </a:p>
        </p:txBody>
      </p:sp>
      <p:sp>
        <p:nvSpPr>
          <p:cNvPr id="6" name="Footer Placeholder 5">
            <a:extLst>
              <a:ext uri="{FF2B5EF4-FFF2-40B4-BE49-F238E27FC236}">
                <a16:creationId xmlns:a16="http://schemas.microsoft.com/office/drawing/2014/main" id="{2813AE4D-6DB7-4D87-9703-0784ADA5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5D6DEC-40AB-4105-A2DA-D3D5F6B9FCA6}"/>
              </a:ext>
            </a:extLst>
          </p:cNvPr>
          <p:cNvSpPr>
            <a:spLocks noGrp="1"/>
          </p:cNvSpPr>
          <p:nvPr>
            <p:ph type="sldNum" sz="quarter" idx="12"/>
          </p:nvPr>
        </p:nvSpPr>
        <p:spPr/>
        <p:txBody>
          <a:bodyPr/>
          <a:lstStyle/>
          <a:p>
            <a:fld id="{ADF8620E-CFFF-48A3-AE97-B141312F58E4}" type="slidenum">
              <a:rPr lang="en-US" smtClean="0"/>
              <a:t>‹#›</a:t>
            </a:fld>
            <a:endParaRPr lang="en-US"/>
          </a:p>
        </p:txBody>
      </p:sp>
    </p:spTree>
    <p:extLst>
      <p:ext uri="{BB962C8B-B14F-4D97-AF65-F5344CB8AC3E}">
        <p14:creationId xmlns:p14="http://schemas.microsoft.com/office/powerpoint/2010/main" val="1611903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59219-EDD9-4344-BA09-016E1F898A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029060-61DB-4A21-9162-75F95BDBD5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230DD8-74E3-4B56-95C6-B9228B1FD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0466C2-F89F-453F-ADBF-053F8D53E374}"/>
              </a:ext>
            </a:extLst>
          </p:cNvPr>
          <p:cNvSpPr>
            <a:spLocks noGrp="1"/>
          </p:cNvSpPr>
          <p:nvPr>
            <p:ph type="dt" sz="half" idx="10"/>
          </p:nvPr>
        </p:nvSpPr>
        <p:spPr/>
        <p:txBody>
          <a:bodyPr/>
          <a:lstStyle/>
          <a:p>
            <a:fld id="{C4CD1B15-BA76-43C8-9C0D-924C6FA0F431}" type="datetimeFigureOut">
              <a:rPr lang="en-US" smtClean="0"/>
              <a:t>5/29/2018</a:t>
            </a:fld>
            <a:endParaRPr lang="en-US"/>
          </a:p>
        </p:txBody>
      </p:sp>
      <p:sp>
        <p:nvSpPr>
          <p:cNvPr id="6" name="Footer Placeholder 5">
            <a:extLst>
              <a:ext uri="{FF2B5EF4-FFF2-40B4-BE49-F238E27FC236}">
                <a16:creationId xmlns:a16="http://schemas.microsoft.com/office/drawing/2014/main" id="{EA107886-2FB3-4564-83DC-7B18D9DF07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C15921-0CE3-4B91-B868-1938FED794D2}"/>
              </a:ext>
            </a:extLst>
          </p:cNvPr>
          <p:cNvSpPr>
            <a:spLocks noGrp="1"/>
          </p:cNvSpPr>
          <p:nvPr>
            <p:ph type="sldNum" sz="quarter" idx="12"/>
          </p:nvPr>
        </p:nvSpPr>
        <p:spPr/>
        <p:txBody>
          <a:bodyPr/>
          <a:lstStyle/>
          <a:p>
            <a:fld id="{ADF8620E-CFFF-48A3-AE97-B141312F58E4}" type="slidenum">
              <a:rPr lang="en-US" smtClean="0"/>
              <a:t>‹#›</a:t>
            </a:fld>
            <a:endParaRPr lang="en-US"/>
          </a:p>
        </p:txBody>
      </p:sp>
    </p:spTree>
    <p:extLst>
      <p:ext uri="{BB962C8B-B14F-4D97-AF65-F5344CB8AC3E}">
        <p14:creationId xmlns:p14="http://schemas.microsoft.com/office/powerpoint/2010/main" val="375415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C5CF28-135F-4CF3-813F-87651E0EF4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272A14-9CB6-46F7-B1F8-F12D7BBE23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5CA702-1901-4EC6-8024-AF7F938C04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D1B15-BA76-43C8-9C0D-924C6FA0F431}" type="datetimeFigureOut">
              <a:rPr lang="en-US" smtClean="0"/>
              <a:t>5/29/2018</a:t>
            </a:fld>
            <a:endParaRPr lang="en-US"/>
          </a:p>
        </p:txBody>
      </p:sp>
      <p:sp>
        <p:nvSpPr>
          <p:cNvPr id="5" name="Footer Placeholder 4">
            <a:extLst>
              <a:ext uri="{FF2B5EF4-FFF2-40B4-BE49-F238E27FC236}">
                <a16:creationId xmlns:a16="http://schemas.microsoft.com/office/drawing/2014/main" id="{9A186563-AF84-4F99-8E46-5A35F37E56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2F392C-2CD3-4BBC-B446-20DC7875C0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8620E-CFFF-48A3-AE97-B141312F58E4}" type="slidenum">
              <a:rPr lang="en-US" smtClean="0"/>
              <a:t>‹#›</a:t>
            </a:fld>
            <a:endParaRPr lang="en-US"/>
          </a:p>
        </p:txBody>
      </p:sp>
    </p:spTree>
    <p:extLst>
      <p:ext uri="{BB962C8B-B14F-4D97-AF65-F5344CB8AC3E}">
        <p14:creationId xmlns:p14="http://schemas.microsoft.com/office/powerpoint/2010/main" val="4185665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revfricke@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rojects.jsonline.com/news/2017/12/4/wisconsin-childhood-trauma-data-explodes-myth-of-not-in-my-small-town.html" TargetMode="External"/><Relationship Id="rId2" Type="http://schemas.openxmlformats.org/officeDocument/2006/relationships/hyperlink" Target="https://projects.jsonline.com/news/2017/11/30/impact-of-childhood-trauma-reaches-rural-wisconsi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10D13-9E03-4D1B-A879-F716707ECF21}"/>
              </a:ext>
            </a:extLst>
          </p:cNvPr>
          <p:cNvSpPr>
            <a:spLocks noGrp="1"/>
          </p:cNvSpPr>
          <p:nvPr>
            <p:ph type="ctrTitle"/>
          </p:nvPr>
        </p:nvSpPr>
        <p:spPr/>
        <p:txBody>
          <a:bodyPr/>
          <a:lstStyle/>
          <a:p>
            <a:r>
              <a:rPr lang="en-US" dirty="0"/>
              <a:t>Vocational Evangelism</a:t>
            </a:r>
          </a:p>
        </p:txBody>
      </p:sp>
      <p:sp>
        <p:nvSpPr>
          <p:cNvPr id="3" name="Subtitle 2">
            <a:extLst>
              <a:ext uri="{FF2B5EF4-FFF2-40B4-BE49-F238E27FC236}">
                <a16:creationId xmlns:a16="http://schemas.microsoft.com/office/drawing/2014/main" id="{6A5E70EE-55BC-44D9-895B-C83FF09A8926}"/>
              </a:ext>
            </a:extLst>
          </p:cNvPr>
          <p:cNvSpPr>
            <a:spLocks noGrp="1"/>
          </p:cNvSpPr>
          <p:nvPr>
            <p:ph type="subTitle" idx="1"/>
          </p:nvPr>
        </p:nvSpPr>
        <p:spPr/>
        <p:txBody>
          <a:bodyPr>
            <a:normAutofit/>
          </a:bodyPr>
          <a:lstStyle/>
          <a:p>
            <a:r>
              <a:rPr lang="en-US" sz="3200" dirty="0"/>
              <a:t>Vital to Small </a:t>
            </a:r>
            <a:r>
              <a:rPr lang="en-US" sz="3200"/>
              <a:t>Town Evangelism</a:t>
            </a:r>
            <a:endParaRPr lang="en-US" sz="3200" dirty="0"/>
          </a:p>
        </p:txBody>
      </p:sp>
    </p:spTree>
    <p:extLst>
      <p:ext uri="{BB962C8B-B14F-4D97-AF65-F5344CB8AC3E}">
        <p14:creationId xmlns:p14="http://schemas.microsoft.com/office/powerpoint/2010/main" val="2232710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68AD-FD14-457B-8049-E18D78A5CDAC}"/>
              </a:ext>
            </a:extLst>
          </p:cNvPr>
          <p:cNvSpPr>
            <a:spLocks noGrp="1"/>
          </p:cNvSpPr>
          <p:nvPr>
            <p:ph type="title"/>
          </p:nvPr>
        </p:nvSpPr>
        <p:spPr/>
        <p:txBody>
          <a:bodyPr/>
          <a:lstStyle/>
          <a:p>
            <a:r>
              <a:rPr lang="en-US" dirty="0"/>
              <a:t>Evangelism Defined for this Presentation</a:t>
            </a:r>
          </a:p>
        </p:txBody>
      </p:sp>
      <p:sp>
        <p:nvSpPr>
          <p:cNvPr id="3" name="Content Placeholder 2">
            <a:extLst>
              <a:ext uri="{FF2B5EF4-FFF2-40B4-BE49-F238E27FC236}">
                <a16:creationId xmlns:a16="http://schemas.microsoft.com/office/drawing/2014/main" id="{0BB75FF4-1184-4EAD-827D-B842E0E1B794}"/>
              </a:ext>
            </a:extLst>
          </p:cNvPr>
          <p:cNvSpPr>
            <a:spLocks noGrp="1"/>
          </p:cNvSpPr>
          <p:nvPr>
            <p:ph idx="1"/>
          </p:nvPr>
        </p:nvSpPr>
        <p:spPr/>
        <p:txBody>
          <a:bodyPr/>
          <a:lstStyle/>
          <a:p>
            <a:r>
              <a:rPr lang="en-US" sz="3200" dirty="0"/>
              <a:t>Evangelism = for our purposes today it is speaking the Good News of the forgiveness of sins, to those who are currently: </a:t>
            </a:r>
          </a:p>
          <a:p>
            <a:r>
              <a:rPr lang="en-US" sz="3200" dirty="0"/>
              <a:t>unchurched </a:t>
            </a:r>
          </a:p>
          <a:p>
            <a:r>
              <a:rPr lang="en-US" sz="3200" dirty="0"/>
              <a:t>de-churched</a:t>
            </a:r>
          </a:p>
          <a:p>
            <a:endParaRPr lang="en-US" dirty="0"/>
          </a:p>
        </p:txBody>
      </p:sp>
    </p:spTree>
    <p:extLst>
      <p:ext uri="{BB962C8B-B14F-4D97-AF65-F5344CB8AC3E}">
        <p14:creationId xmlns:p14="http://schemas.microsoft.com/office/powerpoint/2010/main" val="2709510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425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Content Placeholder 5">
            <a:extLst>
              <a:ext uri="{FF2B5EF4-FFF2-40B4-BE49-F238E27FC236}">
                <a16:creationId xmlns:a16="http://schemas.microsoft.com/office/drawing/2014/main" id="{67B0BAF5-8C6A-4E33-9B32-BD66C304EBD5}"/>
              </a:ext>
            </a:extLst>
          </p:cNvPr>
          <p:cNvPicPr>
            <a:picLocks noChangeAspect="1"/>
          </p:cNvPicPr>
          <p:nvPr/>
        </p:nvPicPr>
        <p:blipFill rotWithShape="1">
          <a:blip r:embed="rId2"/>
          <a:srcRect t="13735" r="1" b="5162"/>
          <a:stretch/>
        </p:blipFill>
        <p:spPr>
          <a:xfrm>
            <a:off x="327547" y="321733"/>
            <a:ext cx="7058306" cy="4107392"/>
          </a:xfrm>
          <a:prstGeom prst="rect">
            <a:avLst/>
          </a:prstGeom>
        </p:spPr>
      </p:pic>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22824C0-9EEF-443A-9828-0C0C2C834A69}"/>
              </a:ext>
            </a:extLst>
          </p:cNvPr>
          <p:cNvSpPr>
            <a:spLocks noGrp="1"/>
          </p:cNvSpPr>
          <p:nvPr>
            <p:ph type="title"/>
          </p:nvPr>
        </p:nvSpPr>
        <p:spPr>
          <a:xfrm>
            <a:off x="524256" y="4767072"/>
            <a:ext cx="6594189" cy="1625210"/>
          </a:xfrm>
        </p:spPr>
        <p:txBody>
          <a:bodyPr>
            <a:normAutofit/>
          </a:bodyPr>
          <a:lstStyle/>
          <a:p>
            <a:pPr algn="r"/>
            <a:r>
              <a:rPr lang="fr-FR" dirty="0">
                <a:solidFill>
                  <a:srgbClr val="FFFFFF"/>
                </a:solidFill>
              </a:rPr>
              <a:t>Jason, Clint &amp; </a:t>
            </a:r>
            <a:r>
              <a:rPr lang="fr-FR" dirty="0" err="1">
                <a:solidFill>
                  <a:srgbClr val="FFFFFF"/>
                </a:solidFill>
              </a:rPr>
              <a:t>Jessie’s</a:t>
            </a:r>
            <a:r>
              <a:rPr lang="fr-FR" dirty="0">
                <a:solidFill>
                  <a:srgbClr val="FFFFFF"/>
                </a:solidFill>
              </a:rPr>
              <a:t> Excellent Adventure (Part 1)</a:t>
            </a:r>
            <a:endParaRPr lang="en-US" dirty="0">
              <a:solidFill>
                <a:srgbClr val="FFFFFF"/>
              </a:solidFill>
            </a:endParaRPr>
          </a:p>
        </p:txBody>
      </p:sp>
      <p:sp>
        <p:nvSpPr>
          <p:cNvPr id="11" name="Content Placeholder 10">
            <a:extLst>
              <a:ext uri="{FF2B5EF4-FFF2-40B4-BE49-F238E27FC236}">
                <a16:creationId xmlns:a16="http://schemas.microsoft.com/office/drawing/2014/main" id="{A3753EA4-5339-4565-8DC3-4607C22C1582}"/>
              </a:ext>
            </a:extLst>
          </p:cNvPr>
          <p:cNvSpPr>
            <a:spLocks noGrp="1"/>
          </p:cNvSpPr>
          <p:nvPr>
            <p:ph idx="1"/>
          </p:nvPr>
        </p:nvSpPr>
        <p:spPr>
          <a:xfrm>
            <a:off x="8029319" y="917725"/>
            <a:ext cx="3424739" cy="4852362"/>
          </a:xfrm>
        </p:spPr>
        <p:txBody>
          <a:bodyPr anchor="ctr">
            <a:normAutofit/>
          </a:bodyPr>
          <a:lstStyle/>
          <a:p>
            <a:endParaRPr lang="en-US" sz="2000">
              <a:solidFill>
                <a:srgbClr val="FFFFFF"/>
              </a:solidFill>
            </a:endParaRPr>
          </a:p>
        </p:txBody>
      </p:sp>
    </p:spTree>
    <p:extLst>
      <p:ext uri="{BB962C8B-B14F-4D97-AF65-F5344CB8AC3E}">
        <p14:creationId xmlns:p14="http://schemas.microsoft.com/office/powerpoint/2010/main" val="2539119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BE0384-3069-42AA-AE7C-C57A8D8524C5}"/>
              </a:ext>
            </a:extLst>
          </p:cNvPr>
          <p:cNvSpPr>
            <a:spLocks noGrp="1"/>
          </p:cNvSpPr>
          <p:nvPr>
            <p:ph idx="1"/>
          </p:nvPr>
        </p:nvSpPr>
        <p:spPr>
          <a:xfrm>
            <a:off x="838200" y="591127"/>
            <a:ext cx="10515600" cy="5585836"/>
          </a:xfrm>
        </p:spPr>
        <p:txBody>
          <a:bodyPr>
            <a:normAutofit fontScale="92500"/>
          </a:bodyPr>
          <a:lstStyle/>
          <a:p>
            <a:pPr marL="0" indent="0">
              <a:buNone/>
            </a:pPr>
            <a:r>
              <a:rPr lang="en-US" sz="3200" dirty="0"/>
              <a:t>“Furthermore, it is in vocation that evangelism can most effectively happen. How can non-Christians be reached with the Gospel? By definition, they are unlikely to come to church. Perhaps an evangelist might knock on their doors, but these days they may never let him in. But in the workplace, non-Christians and Christians work together and get to know each other. Occasions for witnessing and inviting a colleague to church come up in natural ways – over the watercooler or during a coffee break , discussing a disaster like the World Trade Center attack, a failing marriage or in time of joy such as the birth of a child. Christians penetrating their world in vocations have access to more nonbelievers than a pastor does.” – </a:t>
            </a:r>
            <a:r>
              <a:rPr lang="en-US" sz="3200" dirty="0" err="1"/>
              <a:t>Veith</a:t>
            </a:r>
            <a:r>
              <a:rPr lang="en-US" sz="3200" dirty="0"/>
              <a:t> p. 67-68</a:t>
            </a:r>
          </a:p>
          <a:p>
            <a:pPr marL="0" indent="0">
              <a:buNone/>
            </a:pPr>
            <a:r>
              <a:rPr lang="en-US" dirty="0"/>
              <a:t>Appendix - A</a:t>
            </a:r>
          </a:p>
        </p:txBody>
      </p:sp>
    </p:spTree>
    <p:extLst>
      <p:ext uri="{BB962C8B-B14F-4D97-AF65-F5344CB8AC3E}">
        <p14:creationId xmlns:p14="http://schemas.microsoft.com/office/powerpoint/2010/main" val="907641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217BE-6998-4636-83FB-597A59E41D7F}"/>
              </a:ext>
            </a:extLst>
          </p:cNvPr>
          <p:cNvSpPr>
            <a:spLocks noGrp="1"/>
          </p:cNvSpPr>
          <p:nvPr>
            <p:ph type="title"/>
          </p:nvPr>
        </p:nvSpPr>
        <p:spPr/>
        <p:txBody>
          <a:bodyPr/>
          <a:lstStyle/>
          <a:p>
            <a:r>
              <a:rPr lang="en-US" dirty="0"/>
              <a:t>Vocational Evangelism – Our Work</a:t>
            </a:r>
          </a:p>
        </p:txBody>
      </p:sp>
      <p:sp>
        <p:nvSpPr>
          <p:cNvPr id="3" name="Content Placeholder 2">
            <a:extLst>
              <a:ext uri="{FF2B5EF4-FFF2-40B4-BE49-F238E27FC236}">
                <a16:creationId xmlns:a16="http://schemas.microsoft.com/office/drawing/2014/main" id="{54B4F1B9-3D56-4535-BEFA-59DC8B4E04EE}"/>
              </a:ext>
            </a:extLst>
          </p:cNvPr>
          <p:cNvSpPr>
            <a:spLocks noGrp="1"/>
          </p:cNvSpPr>
          <p:nvPr>
            <p:ph idx="1"/>
          </p:nvPr>
        </p:nvSpPr>
        <p:spPr/>
        <p:txBody>
          <a:bodyPr>
            <a:normAutofit/>
          </a:bodyPr>
          <a:lstStyle/>
          <a:p>
            <a:pPr marL="0" lvl="0" indent="0">
              <a:buNone/>
            </a:pPr>
            <a:r>
              <a:rPr lang="en-US" sz="3200" dirty="0"/>
              <a:t>Matthew 28:18-20</a:t>
            </a:r>
          </a:p>
          <a:p>
            <a:pPr marL="0" lvl="0" indent="0">
              <a:buNone/>
            </a:pPr>
            <a:r>
              <a:rPr lang="en-US" sz="3200" dirty="0"/>
              <a:t>18 Jesus approached and spoke to them saying, “</a:t>
            </a:r>
            <a:r>
              <a:rPr lang="en-US" sz="3200" i="1" dirty="0"/>
              <a:t>All authority in heaven and on earth has been given to me. 19 Therefore go </a:t>
            </a:r>
            <a:r>
              <a:rPr lang="en-US" sz="3200" dirty="0"/>
              <a:t>and </a:t>
            </a:r>
            <a:r>
              <a:rPr lang="en-US" sz="3200" u="sng" dirty="0"/>
              <a:t>gather disciples </a:t>
            </a:r>
            <a:r>
              <a:rPr lang="en-US" sz="3200" dirty="0"/>
              <a:t>from all nations by baptizing them in the name of the Father and of the Son and of the Holy Spirit, 20 and by teaching them to keep all the instructions I have given you. </a:t>
            </a:r>
            <a:r>
              <a:rPr lang="en-US" sz="3200" b="1" dirty="0"/>
              <a:t>And surely I am with you always until the end of </a:t>
            </a:r>
            <a:r>
              <a:rPr lang="en-US" sz="3200" dirty="0"/>
              <a:t>the age.” (EHV)</a:t>
            </a:r>
          </a:p>
        </p:txBody>
      </p:sp>
    </p:spTree>
    <p:extLst>
      <p:ext uri="{BB962C8B-B14F-4D97-AF65-F5344CB8AC3E}">
        <p14:creationId xmlns:p14="http://schemas.microsoft.com/office/powerpoint/2010/main" val="83802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0" end="0"/>
                                            </p:txEl>
                                          </p:spTgt>
                                        </p:tgtEl>
                                      </p:cBhvr>
                                    </p:animEffect>
                                    <p:animScale>
                                      <p:cBhvr>
                                        <p:cTn id="12"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5A0C-35BF-468E-B2D9-D0BB55C4E06F}"/>
              </a:ext>
            </a:extLst>
          </p:cNvPr>
          <p:cNvSpPr>
            <a:spLocks noGrp="1"/>
          </p:cNvSpPr>
          <p:nvPr>
            <p:ph type="title"/>
          </p:nvPr>
        </p:nvSpPr>
        <p:spPr>
          <a:xfrm>
            <a:off x="838200" y="365126"/>
            <a:ext cx="10515600" cy="851492"/>
          </a:xfrm>
        </p:spPr>
        <p:txBody>
          <a:bodyPr/>
          <a:lstStyle/>
          <a:p>
            <a:r>
              <a:rPr lang="en-US" dirty="0"/>
              <a:t>Go and Gather!</a:t>
            </a:r>
          </a:p>
        </p:txBody>
      </p:sp>
      <p:sp>
        <p:nvSpPr>
          <p:cNvPr id="3" name="Content Placeholder 2">
            <a:extLst>
              <a:ext uri="{FF2B5EF4-FFF2-40B4-BE49-F238E27FC236}">
                <a16:creationId xmlns:a16="http://schemas.microsoft.com/office/drawing/2014/main" id="{6D82C4BC-159F-4449-B04B-70C0707277E6}"/>
              </a:ext>
            </a:extLst>
          </p:cNvPr>
          <p:cNvSpPr>
            <a:spLocks noGrp="1"/>
          </p:cNvSpPr>
          <p:nvPr>
            <p:ph idx="1"/>
          </p:nvPr>
        </p:nvSpPr>
        <p:spPr>
          <a:xfrm>
            <a:off x="838200" y="1456841"/>
            <a:ext cx="10515600" cy="4720122"/>
          </a:xfrm>
        </p:spPr>
        <p:txBody>
          <a:bodyPr>
            <a:normAutofit fontScale="92500" lnSpcReduction="10000"/>
          </a:bodyPr>
          <a:lstStyle/>
          <a:p>
            <a:pPr marL="0" indent="0">
              <a:buNone/>
            </a:pPr>
            <a:r>
              <a:rPr lang="en-US" sz="3200" dirty="0"/>
              <a:t>Luther says, “We live on earth only so that we should be a help to other people. Otherwise it would be best if God would… let us die as soon as we were baptized and had begun to believe. For this reason, however, he lets us live that we may bring other people to faith as he has done for us… thereafter make it your highest priority to proclaim this publicly and call everyone to the light to which you were called. Where you see people that do not know this, you should instruct them and also teach them how you learned, that is, how one through the good work and might of God is saved and comes from darkness into light.”</a:t>
            </a:r>
          </a:p>
          <a:p>
            <a:pPr marL="0" indent="0">
              <a:buNone/>
            </a:pPr>
            <a:r>
              <a:rPr lang="en-US" sz="3200" dirty="0"/>
              <a:t>(Sermons on 1 Peter, First edition 1523)</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85203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EC2EB-1C09-48C8-92B3-1FDE4AA997B8}"/>
              </a:ext>
            </a:extLst>
          </p:cNvPr>
          <p:cNvSpPr>
            <a:spLocks noGrp="1"/>
          </p:cNvSpPr>
          <p:nvPr>
            <p:ph type="title"/>
          </p:nvPr>
        </p:nvSpPr>
        <p:spPr/>
        <p:txBody>
          <a:bodyPr/>
          <a:lstStyle/>
          <a:p>
            <a:r>
              <a:rPr lang="en-US" dirty="0"/>
              <a:t>What is Your Vocation?</a:t>
            </a:r>
          </a:p>
        </p:txBody>
      </p:sp>
      <p:sp>
        <p:nvSpPr>
          <p:cNvPr id="3" name="Content Placeholder 2">
            <a:extLst>
              <a:ext uri="{FF2B5EF4-FFF2-40B4-BE49-F238E27FC236}">
                <a16:creationId xmlns:a16="http://schemas.microsoft.com/office/drawing/2014/main" id="{177A7D30-68A1-4ED3-A32C-5C6F6FC688EC}"/>
              </a:ext>
            </a:extLst>
          </p:cNvPr>
          <p:cNvSpPr>
            <a:spLocks noGrp="1"/>
          </p:cNvSpPr>
          <p:nvPr>
            <p:ph idx="1"/>
          </p:nvPr>
        </p:nvSpPr>
        <p:spPr/>
        <p:txBody>
          <a:bodyPr>
            <a:normAutofit/>
          </a:bodyPr>
          <a:lstStyle/>
          <a:p>
            <a:r>
              <a:rPr lang="en-US" sz="3200" dirty="0"/>
              <a:t>1 Corinthians 12:12-31 – who God made us to be</a:t>
            </a:r>
          </a:p>
          <a:p>
            <a:pPr lvl="1"/>
            <a:r>
              <a:rPr lang="en-US" sz="2800" dirty="0"/>
              <a:t>Each is unique in ability, personality, experience  </a:t>
            </a:r>
          </a:p>
          <a:p>
            <a:pPr lvl="1"/>
            <a:r>
              <a:rPr lang="en-US" sz="2800" dirty="0"/>
              <a:t>2 Corinthians 1:3-5</a:t>
            </a:r>
          </a:p>
          <a:p>
            <a:r>
              <a:rPr lang="en-US" sz="3200" dirty="0"/>
              <a:t>Each of us has many roles to play in this world</a:t>
            </a:r>
          </a:p>
          <a:p>
            <a:pPr marL="0" indent="0">
              <a:buNone/>
            </a:pPr>
            <a:endParaRPr lang="en-US" dirty="0"/>
          </a:p>
          <a:p>
            <a:endParaRPr lang="en-US" dirty="0"/>
          </a:p>
        </p:txBody>
      </p:sp>
    </p:spTree>
    <p:extLst>
      <p:ext uri="{BB962C8B-B14F-4D97-AF65-F5344CB8AC3E}">
        <p14:creationId xmlns:p14="http://schemas.microsoft.com/office/powerpoint/2010/main" val="207962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4A65-FCFD-4849-95BA-B0154D422272}"/>
              </a:ext>
            </a:extLst>
          </p:cNvPr>
          <p:cNvSpPr>
            <a:spLocks noGrp="1"/>
          </p:cNvSpPr>
          <p:nvPr>
            <p:ph type="title"/>
          </p:nvPr>
        </p:nvSpPr>
        <p:spPr/>
        <p:txBody>
          <a:bodyPr/>
          <a:lstStyle/>
          <a:p>
            <a:r>
              <a:rPr lang="en-US" dirty="0"/>
              <a:t>What is Your Vocation?</a:t>
            </a:r>
          </a:p>
        </p:txBody>
      </p:sp>
      <p:sp>
        <p:nvSpPr>
          <p:cNvPr id="3" name="Content Placeholder 2">
            <a:extLst>
              <a:ext uri="{FF2B5EF4-FFF2-40B4-BE49-F238E27FC236}">
                <a16:creationId xmlns:a16="http://schemas.microsoft.com/office/drawing/2014/main" id="{BFA6DDA1-6872-4A14-AE5A-5001C2122191}"/>
              </a:ext>
            </a:extLst>
          </p:cNvPr>
          <p:cNvSpPr>
            <a:spLocks noGrp="1"/>
          </p:cNvSpPr>
          <p:nvPr>
            <p:ph idx="1"/>
          </p:nvPr>
        </p:nvSpPr>
        <p:spPr/>
        <p:txBody>
          <a:bodyPr>
            <a:normAutofit/>
          </a:bodyPr>
          <a:lstStyle/>
          <a:p>
            <a:pPr marL="0" indent="0">
              <a:buNone/>
            </a:pPr>
            <a:r>
              <a:rPr lang="en-US" dirty="0"/>
              <a:t>Acts 17:26-27 – Why am I where I am and when I am? </a:t>
            </a:r>
          </a:p>
          <a:p>
            <a:r>
              <a:rPr lang="en-US" dirty="0"/>
              <a:t>“From one man he made all the nations, that they should inhabit the whole earth; and he marked out their appointed times in history and the boundaries of their lands. </a:t>
            </a:r>
            <a:r>
              <a:rPr lang="en-US" b="1" baseline="30000" dirty="0"/>
              <a:t>27 </a:t>
            </a:r>
            <a:r>
              <a:rPr lang="en-US" dirty="0"/>
              <a:t>God did this so that they would seek him and perhaps reach out for him and find him, though he is not far from any one of us.”</a:t>
            </a:r>
          </a:p>
          <a:p>
            <a:r>
              <a:rPr lang="en-US" dirty="0"/>
              <a:t>You are who and where you are for God’s purposes</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1191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D8B5F-AF23-4FC8-A1F2-D091A5F4A6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131A9F-7F50-45E2-A61C-4A930955F338}"/>
              </a:ext>
            </a:extLst>
          </p:cNvPr>
          <p:cNvSpPr>
            <a:spLocks noGrp="1"/>
          </p:cNvSpPr>
          <p:nvPr>
            <p:ph idx="1"/>
          </p:nvPr>
        </p:nvSpPr>
        <p:spPr/>
        <p:txBody>
          <a:bodyPr/>
          <a:lstStyle/>
          <a:p>
            <a:r>
              <a:rPr lang="en-US" sz="3200" dirty="0"/>
              <a:t>What are my roles/callings?</a:t>
            </a:r>
          </a:p>
          <a:p>
            <a:pPr lvl="1"/>
            <a:r>
              <a:rPr lang="en-US" sz="2800" dirty="0"/>
              <a:t>(take 2 minutes and write down your “roles”)</a:t>
            </a:r>
          </a:p>
          <a:p>
            <a:endParaRPr lang="en-US" dirty="0"/>
          </a:p>
        </p:txBody>
      </p:sp>
    </p:spTree>
    <p:extLst>
      <p:ext uri="{BB962C8B-B14F-4D97-AF65-F5344CB8AC3E}">
        <p14:creationId xmlns:p14="http://schemas.microsoft.com/office/powerpoint/2010/main" val="1326610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EACD5-1B9A-42CA-8090-856A7BBF2A35}"/>
              </a:ext>
            </a:extLst>
          </p:cNvPr>
          <p:cNvSpPr>
            <a:spLocks noGrp="1"/>
          </p:cNvSpPr>
          <p:nvPr>
            <p:ph type="title"/>
          </p:nvPr>
        </p:nvSpPr>
        <p:spPr/>
        <p:txBody>
          <a:bodyPr/>
          <a:lstStyle/>
          <a:p>
            <a:r>
              <a:rPr lang="en-US" dirty="0"/>
              <a:t>What is Your Vocation</a:t>
            </a:r>
          </a:p>
        </p:txBody>
      </p:sp>
      <p:sp>
        <p:nvSpPr>
          <p:cNvPr id="3" name="Content Placeholder 2">
            <a:extLst>
              <a:ext uri="{FF2B5EF4-FFF2-40B4-BE49-F238E27FC236}">
                <a16:creationId xmlns:a16="http://schemas.microsoft.com/office/drawing/2014/main" id="{7E6F376A-2C72-4B21-A0D8-1029576E3D4B}"/>
              </a:ext>
            </a:extLst>
          </p:cNvPr>
          <p:cNvSpPr>
            <a:spLocks noGrp="1"/>
          </p:cNvSpPr>
          <p:nvPr>
            <p:ph idx="1"/>
          </p:nvPr>
        </p:nvSpPr>
        <p:spPr/>
        <p:txBody>
          <a:bodyPr/>
          <a:lstStyle/>
          <a:p>
            <a:r>
              <a:rPr lang="en-US" sz="3200" dirty="0"/>
              <a:t>Matthew 25:31-40 – Who do we serve?</a:t>
            </a:r>
          </a:p>
          <a:p>
            <a:pPr lvl="1"/>
            <a:r>
              <a:rPr lang="en-US" sz="2800" dirty="0"/>
              <a:t>Remember that service to our neighbor is service to Jesus</a:t>
            </a:r>
          </a:p>
          <a:p>
            <a:pPr marL="457200" lvl="1" indent="0">
              <a:buNone/>
            </a:pPr>
            <a:endParaRPr lang="en-US" sz="2800" dirty="0"/>
          </a:p>
          <a:p>
            <a:r>
              <a:rPr lang="en-US" sz="3200" dirty="0"/>
              <a:t>“Good works and vocation (love) exist for the earth and one’s neighbor, not for eternity and God. God does not need our good works, but our neighbor does.” (</a:t>
            </a:r>
            <a:r>
              <a:rPr lang="en-US" sz="3200" dirty="0" err="1"/>
              <a:t>Wingren</a:t>
            </a:r>
            <a:r>
              <a:rPr lang="en-US" sz="3200" dirty="0"/>
              <a:t> p. 10)</a:t>
            </a:r>
          </a:p>
          <a:p>
            <a:endParaRPr lang="en-US" dirty="0"/>
          </a:p>
        </p:txBody>
      </p:sp>
    </p:spTree>
    <p:extLst>
      <p:ext uri="{BB962C8B-B14F-4D97-AF65-F5344CB8AC3E}">
        <p14:creationId xmlns:p14="http://schemas.microsoft.com/office/powerpoint/2010/main" val="284577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F8FD4-5E52-4116-BC94-5AD98BB0567D}"/>
              </a:ext>
            </a:extLst>
          </p:cNvPr>
          <p:cNvSpPr>
            <a:spLocks noGrp="1"/>
          </p:cNvSpPr>
          <p:nvPr>
            <p:ph type="title"/>
          </p:nvPr>
        </p:nvSpPr>
        <p:spPr/>
        <p:txBody>
          <a:bodyPr/>
          <a:lstStyle/>
          <a:p>
            <a:r>
              <a:rPr lang="en-US" dirty="0"/>
              <a:t>What is Your Vocation?</a:t>
            </a:r>
          </a:p>
        </p:txBody>
      </p:sp>
      <p:sp>
        <p:nvSpPr>
          <p:cNvPr id="3" name="Content Placeholder 2">
            <a:extLst>
              <a:ext uri="{FF2B5EF4-FFF2-40B4-BE49-F238E27FC236}">
                <a16:creationId xmlns:a16="http://schemas.microsoft.com/office/drawing/2014/main" id="{7F40CAD7-C7A4-407F-AA4B-8CCC36FE2B9E}"/>
              </a:ext>
            </a:extLst>
          </p:cNvPr>
          <p:cNvSpPr>
            <a:spLocks noGrp="1"/>
          </p:cNvSpPr>
          <p:nvPr>
            <p:ph idx="1"/>
          </p:nvPr>
        </p:nvSpPr>
        <p:spPr/>
        <p:txBody>
          <a:bodyPr/>
          <a:lstStyle/>
          <a:p>
            <a:r>
              <a:rPr lang="en-US" sz="3200" dirty="0"/>
              <a:t>Ephesians 2:10 – God sets this up for us to do</a:t>
            </a:r>
          </a:p>
          <a:p>
            <a:pPr lvl="1"/>
            <a:r>
              <a:rPr lang="en-US" sz="2800" dirty="0"/>
              <a:t>“For we are God’s handiwork, created in Christ Jesus to do good works, which God prepared in advance for us to do.”</a:t>
            </a:r>
          </a:p>
          <a:p>
            <a:endParaRPr lang="en-US" sz="3200" dirty="0"/>
          </a:p>
          <a:p>
            <a:r>
              <a:rPr lang="en-US" sz="3200" dirty="0"/>
              <a:t>Not if, but when “The good that man does on earth is God’s creation, and it is to be directed toward it’s neighbor.” (</a:t>
            </a:r>
            <a:r>
              <a:rPr lang="en-US" sz="3200" dirty="0" err="1"/>
              <a:t>Wingren</a:t>
            </a:r>
            <a:r>
              <a:rPr lang="en-US" sz="3200" dirty="0"/>
              <a:t> p. 18)</a:t>
            </a:r>
          </a:p>
          <a:p>
            <a:endParaRPr lang="en-US" dirty="0"/>
          </a:p>
        </p:txBody>
      </p:sp>
    </p:spTree>
    <p:extLst>
      <p:ext uri="{BB962C8B-B14F-4D97-AF65-F5344CB8AC3E}">
        <p14:creationId xmlns:p14="http://schemas.microsoft.com/office/powerpoint/2010/main" val="360414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A3E80-613E-4FCA-B356-312BBC163CE7}"/>
              </a:ext>
            </a:extLst>
          </p:cNvPr>
          <p:cNvSpPr>
            <a:spLocks noGrp="1"/>
          </p:cNvSpPr>
          <p:nvPr>
            <p:ph type="title"/>
          </p:nvPr>
        </p:nvSpPr>
        <p:spPr/>
        <p:txBody>
          <a:bodyPr/>
          <a:lstStyle/>
          <a:p>
            <a:r>
              <a:rPr lang="en-US" dirty="0"/>
              <a:t>Joe’s Top 10 Evangelism Killers</a:t>
            </a:r>
          </a:p>
        </p:txBody>
      </p:sp>
      <p:sp>
        <p:nvSpPr>
          <p:cNvPr id="3" name="Content Placeholder 2">
            <a:extLst>
              <a:ext uri="{FF2B5EF4-FFF2-40B4-BE49-F238E27FC236}">
                <a16:creationId xmlns:a16="http://schemas.microsoft.com/office/drawing/2014/main" id="{0C12F493-0F2B-4995-9289-DC251A24BCFD}"/>
              </a:ext>
            </a:extLst>
          </p:cNvPr>
          <p:cNvSpPr>
            <a:spLocks noGrp="1"/>
          </p:cNvSpPr>
          <p:nvPr>
            <p:ph idx="1"/>
          </p:nvPr>
        </p:nvSpPr>
        <p:spPr/>
        <p:txBody>
          <a:bodyPr>
            <a:normAutofit/>
          </a:bodyPr>
          <a:lstStyle/>
          <a:p>
            <a:r>
              <a:rPr lang="en-US" sz="3200" dirty="0"/>
              <a:t>“My council won’t let me do evangelism”</a:t>
            </a:r>
          </a:p>
          <a:p>
            <a:r>
              <a:rPr lang="en-US" sz="3200" dirty="0"/>
              <a:t>“It is the member’s job to do evangelism. The pastor’s job is to train them.”</a:t>
            </a:r>
          </a:p>
          <a:p>
            <a:r>
              <a:rPr lang="en-US" sz="3200" dirty="0"/>
              <a:t>“The town is only 5,000 and there are 14 other churches. Everyone goes to church.”</a:t>
            </a:r>
          </a:p>
          <a:p>
            <a:pPr marL="0" indent="0">
              <a:buNone/>
            </a:pPr>
            <a:endParaRPr lang="en-US" dirty="0"/>
          </a:p>
        </p:txBody>
      </p:sp>
    </p:spTree>
    <p:extLst>
      <p:ext uri="{BB962C8B-B14F-4D97-AF65-F5344CB8AC3E}">
        <p14:creationId xmlns:p14="http://schemas.microsoft.com/office/powerpoint/2010/main" val="44480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7860D-9E14-4D46-BCF8-DFAA6C96D9D6}"/>
              </a:ext>
            </a:extLst>
          </p:cNvPr>
          <p:cNvSpPr>
            <a:spLocks noGrp="1"/>
          </p:cNvSpPr>
          <p:nvPr>
            <p:ph type="title"/>
          </p:nvPr>
        </p:nvSpPr>
        <p:spPr/>
        <p:txBody>
          <a:bodyPr/>
          <a:lstStyle/>
          <a:p>
            <a:r>
              <a:rPr lang="en-US" dirty="0"/>
              <a:t>Where Do I Put My Vocation To Use?</a:t>
            </a:r>
          </a:p>
        </p:txBody>
      </p:sp>
      <p:sp>
        <p:nvSpPr>
          <p:cNvPr id="3" name="Content Placeholder 2">
            <a:extLst>
              <a:ext uri="{FF2B5EF4-FFF2-40B4-BE49-F238E27FC236}">
                <a16:creationId xmlns:a16="http://schemas.microsoft.com/office/drawing/2014/main" id="{89A805BB-2106-47A2-B300-45F8358DF455}"/>
              </a:ext>
            </a:extLst>
          </p:cNvPr>
          <p:cNvSpPr>
            <a:spLocks noGrp="1"/>
          </p:cNvSpPr>
          <p:nvPr>
            <p:ph idx="1"/>
          </p:nvPr>
        </p:nvSpPr>
        <p:spPr/>
        <p:txBody>
          <a:bodyPr/>
          <a:lstStyle/>
          <a:p>
            <a:r>
              <a:rPr lang="en-US" sz="3600" b="1" dirty="0"/>
              <a:t>My family </a:t>
            </a:r>
            <a:r>
              <a:rPr lang="en-US" sz="3200" dirty="0"/>
              <a:t>– head of household – family pastor/spiritual leader</a:t>
            </a:r>
          </a:p>
          <a:p>
            <a:r>
              <a:rPr lang="en-US" sz="3600" b="1" dirty="0"/>
              <a:t>Occupation </a:t>
            </a:r>
            <a:r>
              <a:rPr lang="en-US" sz="3200" dirty="0"/>
              <a:t>– where I work</a:t>
            </a:r>
          </a:p>
          <a:p>
            <a:r>
              <a:rPr lang="en-US" sz="3600" b="1" dirty="0"/>
              <a:t>Neighbor </a:t>
            </a:r>
            <a:r>
              <a:rPr lang="en-US" sz="3200" dirty="0"/>
              <a:t>– what I like to do</a:t>
            </a:r>
          </a:p>
          <a:p>
            <a:r>
              <a:rPr lang="en-US" sz="3600" b="1" dirty="0"/>
              <a:t>Church </a:t>
            </a:r>
            <a:r>
              <a:rPr lang="en-US" sz="3200" dirty="0"/>
              <a:t>– my service to fellow believers</a:t>
            </a:r>
          </a:p>
          <a:p>
            <a:endParaRPr lang="en-US" dirty="0"/>
          </a:p>
        </p:txBody>
      </p:sp>
    </p:spTree>
    <p:extLst>
      <p:ext uri="{BB962C8B-B14F-4D97-AF65-F5344CB8AC3E}">
        <p14:creationId xmlns:p14="http://schemas.microsoft.com/office/powerpoint/2010/main" val="77343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FF188F-CC9C-4327-B1B1-B1AEF33EE352}"/>
              </a:ext>
            </a:extLst>
          </p:cNvPr>
          <p:cNvSpPr>
            <a:spLocks noGrp="1"/>
          </p:cNvSpPr>
          <p:nvPr>
            <p:ph idx="1"/>
          </p:nvPr>
        </p:nvSpPr>
        <p:spPr>
          <a:xfrm>
            <a:off x="838200" y="821410"/>
            <a:ext cx="10515600" cy="5355553"/>
          </a:xfrm>
        </p:spPr>
        <p:txBody>
          <a:bodyPr>
            <a:normAutofit/>
          </a:bodyPr>
          <a:lstStyle/>
          <a:p>
            <a:r>
              <a:rPr lang="en-US" sz="3200" dirty="0"/>
              <a:t>Phillip and Nathaniel – friends and family</a:t>
            </a:r>
          </a:p>
          <a:p>
            <a:pPr lvl="1"/>
            <a:r>
              <a:rPr lang="en-US" sz="2800" dirty="0"/>
              <a:t>John 1:35-51 verse 43 specifically</a:t>
            </a:r>
          </a:p>
          <a:p>
            <a:r>
              <a:rPr lang="en-US" sz="3200" dirty="0"/>
              <a:t>Naaman’s servant girl – send them to the prophet/pastor</a:t>
            </a:r>
          </a:p>
          <a:p>
            <a:pPr lvl="1"/>
            <a:r>
              <a:rPr lang="en-US" sz="2800" dirty="0"/>
              <a:t>2 Kings 5</a:t>
            </a:r>
          </a:p>
          <a:p>
            <a:r>
              <a:rPr lang="en-US" sz="3200" dirty="0"/>
              <a:t>Always be prepared – </a:t>
            </a:r>
          </a:p>
          <a:p>
            <a:pPr lvl="1"/>
            <a:r>
              <a:rPr lang="en-US" sz="2800" dirty="0"/>
              <a:t>1 Peter 3:13-17</a:t>
            </a:r>
          </a:p>
          <a:p>
            <a:r>
              <a:rPr lang="en-US" sz="3200" dirty="0"/>
              <a:t>How we live preaches a sermon to the unchurched</a:t>
            </a:r>
          </a:p>
          <a:p>
            <a:endParaRPr lang="en-US" dirty="0"/>
          </a:p>
        </p:txBody>
      </p:sp>
    </p:spTree>
    <p:extLst>
      <p:ext uri="{BB962C8B-B14F-4D97-AF65-F5344CB8AC3E}">
        <p14:creationId xmlns:p14="http://schemas.microsoft.com/office/powerpoint/2010/main" val="293707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CA0BC-B8FF-42B1-9948-FD3AB16CDEE8}"/>
              </a:ext>
            </a:extLst>
          </p:cNvPr>
          <p:cNvSpPr>
            <a:spLocks noGrp="1"/>
          </p:cNvSpPr>
          <p:nvPr>
            <p:ph type="title"/>
          </p:nvPr>
        </p:nvSpPr>
        <p:spPr/>
        <p:txBody>
          <a:bodyPr/>
          <a:lstStyle/>
          <a:p>
            <a:pPr algn="ctr"/>
            <a:r>
              <a:rPr lang="en-US" dirty="0"/>
              <a:t>Vocational Evangelism - Encouragement</a:t>
            </a:r>
          </a:p>
        </p:txBody>
      </p:sp>
      <p:sp>
        <p:nvSpPr>
          <p:cNvPr id="3" name="Content Placeholder 2">
            <a:extLst>
              <a:ext uri="{FF2B5EF4-FFF2-40B4-BE49-F238E27FC236}">
                <a16:creationId xmlns:a16="http://schemas.microsoft.com/office/drawing/2014/main" id="{A2A3DC5E-034B-4DEB-B0ED-E16578B778A7}"/>
              </a:ext>
            </a:extLst>
          </p:cNvPr>
          <p:cNvSpPr>
            <a:spLocks noGrp="1"/>
          </p:cNvSpPr>
          <p:nvPr>
            <p:ph idx="1"/>
          </p:nvPr>
        </p:nvSpPr>
        <p:spPr/>
        <p:txBody>
          <a:bodyPr>
            <a:normAutofit lnSpcReduction="10000"/>
          </a:bodyPr>
          <a:lstStyle/>
          <a:p>
            <a:r>
              <a:rPr lang="en-US" sz="3200" dirty="0"/>
              <a:t>I am already prepared as a “witness” – Acts 1:8</a:t>
            </a:r>
          </a:p>
          <a:p>
            <a:pPr lvl="1"/>
            <a:r>
              <a:rPr lang="en-US" dirty="0"/>
              <a:t>“But you will receive power when the Holy Spirit has come upon you, and you will be my witnesses in Jerusalem, in all Judea and Samaria, and to the ends of the earth.”</a:t>
            </a:r>
            <a:endParaRPr lang="en-US" sz="2800" dirty="0"/>
          </a:p>
          <a:p>
            <a:r>
              <a:rPr lang="en-US" sz="3200" dirty="0"/>
              <a:t>I am already placed – Acts 17:26-27</a:t>
            </a:r>
          </a:p>
          <a:p>
            <a:r>
              <a:rPr lang="en-US" sz="3200" dirty="0"/>
              <a:t>I have been given authority – Matthew 28:18-20</a:t>
            </a:r>
          </a:p>
          <a:p>
            <a:r>
              <a:rPr lang="en-US" sz="3200" dirty="0"/>
              <a:t>The Lord supports my work – “Surely I am with you always.”</a:t>
            </a:r>
          </a:p>
          <a:p>
            <a:r>
              <a:rPr lang="en-US" sz="3200" dirty="0"/>
              <a:t>Acts 8:4</a:t>
            </a:r>
          </a:p>
          <a:p>
            <a:pPr lvl="1"/>
            <a:r>
              <a:rPr lang="en-US" dirty="0"/>
              <a:t>“So those believers who were scattered went around proclaiming the gospel message.”</a:t>
            </a:r>
            <a:endParaRPr lang="en-US" sz="2800" dirty="0"/>
          </a:p>
          <a:p>
            <a:endParaRPr lang="en-US" dirty="0"/>
          </a:p>
        </p:txBody>
      </p:sp>
    </p:spTree>
    <p:extLst>
      <p:ext uri="{BB962C8B-B14F-4D97-AF65-F5344CB8AC3E}">
        <p14:creationId xmlns:p14="http://schemas.microsoft.com/office/powerpoint/2010/main" val="235435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56DF9-641C-4C88-B5EA-F02122C6F3ED}"/>
              </a:ext>
            </a:extLst>
          </p:cNvPr>
          <p:cNvSpPr>
            <a:spLocks noGrp="1"/>
          </p:cNvSpPr>
          <p:nvPr>
            <p:ph type="title"/>
          </p:nvPr>
        </p:nvSpPr>
        <p:spPr/>
        <p:txBody>
          <a:bodyPr/>
          <a:lstStyle/>
          <a:p>
            <a:r>
              <a:rPr lang="en-US" dirty="0"/>
              <a:t>Who Do You Know?</a:t>
            </a:r>
          </a:p>
        </p:txBody>
      </p:sp>
      <p:sp>
        <p:nvSpPr>
          <p:cNvPr id="3" name="Content Placeholder 2">
            <a:extLst>
              <a:ext uri="{FF2B5EF4-FFF2-40B4-BE49-F238E27FC236}">
                <a16:creationId xmlns:a16="http://schemas.microsoft.com/office/drawing/2014/main" id="{DBCC5D9C-CB54-463F-B34D-7406F4B0A4FA}"/>
              </a:ext>
            </a:extLst>
          </p:cNvPr>
          <p:cNvSpPr>
            <a:spLocks noGrp="1"/>
          </p:cNvSpPr>
          <p:nvPr>
            <p:ph idx="1"/>
          </p:nvPr>
        </p:nvSpPr>
        <p:spPr/>
        <p:txBody>
          <a:bodyPr>
            <a:normAutofit/>
          </a:bodyPr>
          <a:lstStyle/>
          <a:p>
            <a:r>
              <a:rPr lang="en-US" sz="3200" dirty="0"/>
              <a:t>Take five minutes to fill out the FRAN sheet and pray for each of them</a:t>
            </a:r>
          </a:p>
          <a:p>
            <a:r>
              <a:rPr lang="en-US" sz="3200" dirty="0"/>
              <a:t>Appendix B</a:t>
            </a:r>
          </a:p>
          <a:p>
            <a:endParaRPr lang="en-US" sz="3200" dirty="0"/>
          </a:p>
          <a:p>
            <a:endParaRPr lang="en-US" sz="3200" dirty="0"/>
          </a:p>
          <a:p>
            <a:r>
              <a:rPr lang="en-US" sz="3200" dirty="0"/>
              <a:t>What do we do with this?</a:t>
            </a:r>
          </a:p>
        </p:txBody>
      </p:sp>
    </p:spTree>
    <p:extLst>
      <p:ext uri="{BB962C8B-B14F-4D97-AF65-F5344CB8AC3E}">
        <p14:creationId xmlns:p14="http://schemas.microsoft.com/office/powerpoint/2010/main" val="533022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E706E-6ADC-4448-ABEE-3042A4962F1A}"/>
              </a:ext>
            </a:extLst>
          </p:cNvPr>
          <p:cNvSpPr>
            <a:spLocks noGrp="1"/>
          </p:cNvSpPr>
          <p:nvPr>
            <p:ph type="title"/>
          </p:nvPr>
        </p:nvSpPr>
        <p:spPr/>
        <p:txBody>
          <a:bodyPr/>
          <a:lstStyle/>
          <a:p>
            <a:r>
              <a:rPr lang="en-US" dirty="0"/>
              <a:t>Tag- Team Evangelism (Knowing your role)</a:t>
            </a:r>
          </a:p>
        </p:txBody>
      </p:sp>
      <p:sp>
        <p:nvSpPr>
          <p:cNvPr id="3" name="Content Placeholder 2">
            <a:extLst>
              <a:ext uri="{FF2B5EF4-FFF2-40B4-BE49-F238E27FC236}">
                <a16:creationId xmlns:a16="http://schemas.microsoft.com/office/drawing/2014/main" id="{18666A64-2201-4759-9153-FB10CE123084}"/>
              </a:ext>
            </a:extLst>
          </p:cNvPr>
          <p:cNvSpPr>
            <a:spLocks noGrp="1"/>
          </p:cNvSpPr>
          <p:nvPr>
            <p:ph idx="1"/>
          </p:nvPr>
        </p:nvSpPr>
        <p:spPr/>
        <p:txBody>
          <a:bodyPr>
            <a:normAutofit fontScale="92500" lnSpcReduction="10000"/>
          </a:bodyPr>
          <a:lstStyle/>
          <a:p>
            <a:r>
              <a:rPr lang="en-US" sz="3200" dirty="0"/>
              <a:t>This Pastor’s Role Understanding his vocation: </a:t>
            </a:r>
          </a:p>
          <a:p>
            <a:pPr lvl="1"/>
            <a:r>
              <a:rPr lang="en-US" sz="2800" dirty="0"/>
              <a:t>Look after the flock Ezekiel 34:12, “</a:t>
            </a:r>
            <a:r>
              <a:rPr lang="en-US" sz="3000" dirty="0"/>
              <a:t>As a shepherd looks after his scattered flock when he is with them, so will I look after my sheep. I will rescue them from all the places where they were scattered on a day of clouds and darkness.”</a:t>
            </a:r>
            <a:endParaRPr lang="en-US" sz="2800" dirty="0"/>
          </a:p>
          <a:p>
            <a:pPr lvl="1"/>
            <a:endParaRPr lang="en-US" sz="2800" dirty="0"/>
          </a:p>
          <a:p>
            <a:r>
              <a:rPr lang="en-US" sz="3200" dirty="0"/>
              <a:t>He shepherds us according to our vocations:</a:t>
            </a:r>
          </a:p>
          <a:p>
            <a:pPr lvl="1"/>
            <a:r>
              <a:rPr lang="en-US" sz="2800" dirty="0"/>
              <a:t>Home </a:t>
            </a:r>
          </a:p>
          <a:p>
            <a:pPr lvl="1"/>
            <a:r>
              <a:rPr lang="en-US" sz="2800" dirty="0"/>
              <a:t>Work </a:t>
            </a:r>
          </a:p>
          <a:p>
            <a:pPr lvl="1"/>
            <a:r>
              <a:rPr lang="en-US" sz="2800" dirty="0"/>
              <a:t>Neighborhood </a:t>
            </a:r>
          </a:p>
          <a:p>
            <a:pPr lvl="1"/>
            <a:r>
              <a:rPr lang="en-US" sz="2800" dirty="0"/>
              <a:t>Church</a:t>
            </a:r>
          </a:p>
          <a:p>
            <a:pPr marL="457200" lvl="1" indent="0">
              <a:buNone/>
            </a:pPr>
            <a:endParaRPr lang="en-US" dirty="0"/>
          </a:p>
        </p:txBody>
      </p:sp>
    </p:spTree>
    <p:extLst>
      <p:ext uri="{BB962C8B-B14F-4D97-AF65-F5344CB8AC3E}">
        <p14:creationId xmlns:p14="http://schemas.microsoft.com/office/powerpoint/2010/main" val="185788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0A87C-97F7-44D1-9921-0DB8338B2D30}"/>
              </a:ext>
            </a:extLst>
          </p:cNvPr>
          <p:cNvSpPr>
            <a:spLocks noGrp="1"/>
          </p:cNvSpPr>
          <p:nvPr>
            <p:ph type="title"/>
          </p:nvPr>
        </p:nvSpPr>
        <p:spPr/>
        <p:txBody>
          <a:bodyPr/>
          <a:lstStyle/>
          <a:p>
            <a:r>
              <a:rPr lang="en-US" dirty="0"/>
              <a:t>The Tag-Team Partners</a:t>
            </a:r>
          </a:p>
        </p:txBody>
      </p:sp>
      <p:sp>
        <p:nvSpPr>
          <p:cNvPr id="3" name="Content Placeholder 2">
            <a:extLst>
              <a:ext uri="{FF2B5EF4-FFF2-40B4-BE49-F238E27FC236}">
                <a16:creationId xmlns:a16="http://schemas.microsoft.com/office/drawing/2014/main" id="{55B868D9-7F4F-4D83-B45E-4AFAB5A5E06F}"/>
              </a:ext>
            </a:extLst>
          </p:cNvPr>
          <p:cNvSpPr>
            <a:spLocks noGrp="1"/>
          </p:cNvSpPr>
          <p:nvPr>
            <p:ph idx="1"/>
          </p:nvPr>
        </p:nvSpPr>
        <p:spPr/>
        <p:txBody>
          <a:bodyPr/>
          <a:lstStyle/>
          <a:p>
            <a:r>
              <a:rPr lang="en-US" sz="3200" dirty="0"/>
              <a:t>Pastor and Member supply what’s lacking in each other</a:t>
            </a:r>
          </a:p>
          <a:p>
            <a:pPr lvl="1"/>
            <a:r>
              <a:rPr lang="en-US" sz="3200" dirty="0"/>
              <a:t>Biblical instruction</a:t>
            </a:r>
          </a:p>
          <a:p>
            <a:pPr lvl="1"/>
            <a:r>
              <a:rPr lang="en-US" sz="3200" dirty="0"/>
              <a:t>With talents, abilities, place in life, and point of view</a:t>
            </a:r>
            <a:endParaRPr lang="en-US" sz="2800" dirty="0"/>
          </a:p>
          <a:p>
            <a:pPr lvl="1"/>
            <a:r>
              <a:rPr lang="en-US" sz="2800" dirty="0"/>
              <a:t>Encourage</a:t>
            </a:r>
          </a:p>
          <a:p>
            <a:pPr lvl="1"/>
            <a:r>
              <a:rPr lang="en-US" sz="2800" dirty="0"/>
              <a:t>Coach</a:t>
            </a:r>
          </a:p>
          <a:p>
            <a:pPr lvl="1"/>
            <a:r>
              <a:rPr lang="en-US" sz="2800"/>
              <a:t>Lead</a:t>
            </a:r>
            <a:endParaRPr lang="en-US" sz="2800" dirty="0"/>
          </a:p>
          <a:p>
            <a:endParaRPr lang="en-US" dirty="0"/>
          </a:p>
        </p:txBody>
      </p:sp>
    </p:spTree>
    <p:extLst>
      <p:ext uri="{BB962C8B-B14F-4D97-AF65-F5344CB8AC3E}">
        <p14:creationId xmlns:p14="http://schemas.microsoft.com/office/powerpoint/2010/main" val="349872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F675-CA43-499C-BBC8-5206404DC368}"/>
              </a:ext>
            </a:extLst>
          </p:cNvPr>
          <p:cNvSpPr>
            <a:spLocks noGrp="1"/>
          </p:cNvSpPr>
          <p:nvPr>
            <p:ph type="title"/>
          </p:nvPr>
        </p:nvSpPr>
        <p:spPr/>
        <p:txBody>
          <a:bodyPr/>
          <a:lstStyle/>
          <a:p>
            <a:r>
              <a:rPr lang="en-US" dirty="0"/>
              <a:t>Leadership – Most of the work is already done for you.</a:t>
            </a:r>
          </a:p>
        </p:txBody>
      </p:sp>
      <p:sp>
        <p:nvSpPr>
          <p:cNvPr id="3" name="Content Placeholder 2">
            <a:extLst>
              <a:ext uri="{FF2B5EF4-FFF2-40B4-BE49-F238E27FC236}">
                <a16:creationId xmlns:a16="http://schemas.microsoft.com/office/drawing/2014/main" id="{9801CBBC-CADE-41C7-9702-BC68ECC4285C}"/>
              </a:ext>
            </a:extLst>
          </p:cNvPr>
          <p:cNvSpPr>
            <a:spLocks noGrp="1"/>
          </p:cNvSpPr>
          <p:nvPr>
            <p:ph idx="1"/>
          </p:nvPr>
        </p:nvSpPr>
        <p:spPr/>
        <p:txBody>
          <a:bodyPr/>
          <a:lstStyle/>
          <a:p>
            <a:r>
              <a:rPr lang="en-US" sz="3200" dirty="0"/>
              <a:t>Promote the mission – The Great Commission</a:t>
            </a:r>
          </a:p>
          <a:p>
            <a:pPr lvl="1"/>
            <a:r>
              <a:rPr lang="en-US" sz="2800" dirty="0"/>
              <a:t>Preach &amp; Teach</a:t>
            </a:r>
          </a:p>
          <a:p>
            <a:pPr lvl="1"/>
            <a:r>
              <a:rPr lang="en-US" sz="2800" dirty="0"/>
              <a:t>Equip with the Word of God</a:t>
            </a:r>
          </a:p>
          <a:p>
            <a:pPr lvl="1"/>
            <a:r>
              <a:rPr lang="en-US" sz="2800" dirty="0"/>
              <a:t>Remind every member this is their mission too</a:t>
            </a:r>
          </a:p>
          <a:p>
            <a:r>
              <a:rPr lang="en-US" sz="3200" dirty="0"/>
              <a:t>Help each one understand their role in the mission</a:t>
            </a:r>
          </a:p>
          <a:p>
            <a:pPr lvl="1"/>
            <a:r>
              <a:rPr lang="en-US" sz="2800" dirty="0"/>
              <a:t>Encourage them to see others as souls not people</a:t>
            </a:r>
          </a:p>
          <a:p>
            <a:pPr lvl="1"/>
            <a:r>
              <a:rPr lang="en-US" sz="2800" dirty="0"/>
              <a:t>Help each identify their mission field</a:t>
            </a:r>
          </a:p>
          <a:p>
            <a:endParaRPr lang="en-US" dirty="0"/>
          </a:p>
          <a:p>
            <a:endParaRPr lang="en-US" dirty="0"/>
          </a:p>
        </p:txBody>
      </p:sp>
    </p:spTree>
    <p:extLst>
      <p:ext uri="{BB962C8B-B14F-4D97-AF65-F5344CB8AC3E}">
        <p14:creationId xmlns:p14="http://schemas.microsoft.com/office/powerpoint/2010/main" val="359118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B4D7B-17E6-4A23-BB13-E901F6F91AEE}"/>
              </a:ext>
            </a:extLst>
          </p:cNvPr>
          <p:cNvSpPr>
            <a:spLocks noGrp="1"/>
          </p:cNvSpPr>
          <p:nvPr>
            <p:ph type="title"/>
          </p:nvPr>
        </p:nvSpPr>
        <p:spPr/>
        <p:txBody>
          <a:bodyPr/>
          <a:lstStyle/>
          <a:p>
            <a:r>
              <a:rPr lang="en-US" dirty="0"/>
              <a:t>Leadership – Most of the work is already done for you.</a:t>
            </a:r>
          </a:p>
        </p:txBody>
      </p:sp>
      <p:sp>
        <p:nvSpPr>
          <p:cNvPr id="3" name="Content Placeholder 2">
            <a:extLst>
              <a:ext uri="{FF2B5EF4-FFF2-40B4-BE49-F238E27FC236}">
                <a16:creationId xmlns:a16="http://schemas.microsoft.com/office/drawing/2014/main" id="{4762A7E2-0D0E-4069-AAE6-094C9EA124A2}"/>
              </a:ext>
            </a:extLst>
          </p:cNvPr>
          <p:cNvSpPr>
            <a:spLocks noGrp="1"/>
          </p:cNvSpPr>
          <p:nvPr>
            <p:ph idx="1"/>
          </p:nvPr>
        </p:nvSpPr>
        <p:spPr/>
        <p:txBody>
          <a:bodyPr/>
          <a:lstStyle/>
          <a:p>
            <a:r>
              <a:rPr lang="en-US" sz="3200" dirty="0"/>
              <a:t>Motivate</a:t>
            </a:r>
          </a:p>
          <a:p>
            <a:pPr lvl="1"/>
            <a:r>
              <a:rPr lang="en-US" sz="2800" dirty="0"/>
              <a:t>Lead them to overcome obstacles/challenges</a:t>
            </a:r>
          </a:p>
          <a:p>
            <a:pPr lvl="1"/>
            <a:r>
              <a:rPr lang="en-US" sz="2800" dirty="0"/>
              <a:t>How do we get “Jason” to come to church? </a:t>
            </a:r>
          </a:p>
          <a:p>
            <a:pPr lvl="1"/>
            <a:r>
              <a:rPr lang="en-US" sz="2800" dirty="0"/>
              <a:t>With love for Jesus</a:t>
            </a:r>
          </a:p>
          <a:p>
            <a:pPr lvl="1"/>
            <a:r>
              <a:rPr lang="en-US" sz="2800" dirty="0"/>
              <a:t>With love for neighbor</a:t>
            </a:r>
          </a:p>
          <a:p>
            <a:r>
              <a:rPr lang="en-US" sz="3200" dirty="0"/>
              <a:t>Equip – Tag Team Evangelism </a:t>
            </a:r>
          </a:p>
          <a:p>
            <a:pPr lvl="1"/>
            <a:r>
              <a:rPr lang="en-US" sz="2800" dirty="0"/>
              <a:t>Personal Training</a:t>
            </a:r>
          </a:p>
          <a:p>
            <a:pPr lvl="1"/>
            <a:r>
              <a:rPr lang="en-US" sz="2800" dirty="0"/>
              <a:t>Supply what’s lacking</a:t>
            </a:r>
          </a:p>
          <a:p>
            <a:pPr lvl="1"/>
            <a:r>
              <a:rPr lang="en-US" sz="2800" dirty="0"/>
              <a:t>Pastor and member are accountable to each other</a:t>
            </a:r>
          </a:p>
        </p:txBody>
      </p:sp>
    </p:spTree>
    <p:extLst>
      <p:ext uri="{BB962C8B-B14F-4D97-AF65-F5344CB8AC3E}">
        <p14:creationId xmlns:p14="http://schemas.microsoft.com/office/powerpoint/2010/main" val="334617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6A3E1-4205-4733-9136-2D5743481A61}"/>
              </a:ext>
            </a:extLst>
          </p:cNvPr>
          <p:cNvSpPr>
            <a:spLocks noGrp="1"/>
          </p:cNvSpPr>
          <p:nvPr>
            <p:ph type="title"/>
          </p:nvPr>
        </p:nvSpPr>
        <p:spPr/>
        <p:txBody>
          <a:bodyPr/>
          <a:lstStyle/>
          <a:p>
            <a:pPr algn="ctr"/>
            <a:r>
              <a:rPr lang="en-US" dirty="0"/>
              <a:t>Final Thoughts</a:t>
            </a:r>
          </a:p>
        </p:txBody>
      </p:sp>
      <p:sp>
        <p:nvSpPr>
          <p:cNvPr id="3" name="Content Placeholder 2">
            <a:extLst>
              <a:ext uri="{FF2B5EF4-FFF2-40B4-BE49-F238E27FC236}">
                <a16:creationId xmlns:a16="http://schemas.microsoft.com/office/drawing/2014/main" id="{20FC4F4C-1D3A-4D17-8040-23784D4C8F5B}"/>
              </a:ext>
            </a:extLst>
          </p:cNvPr>
          <p:cNvSpPr>
            <a:spLocks noGrp="1"/>
          </p:cNvSpPr>
          <p:nvPr>
            <p:ph idx="1"/>
          </p:nvPr>
        </p:nvSpPr>
        <p:spPr/>
        <p:txBody>
          <a:bodyPr>
            <a:normAutofit/>
          </a:bodyPr>
          <a:lstStyle/>
          <a:p>
            <a:r>
              <a:rPr lang="en-US" sz="3200" dirty="0"/>
              <a:t>Faith comes from hearing - Romans 10:17</a:t>
            </a:r>
          </a:p>
          <a:p>
            <a:pPr lvl="1"/>
            <a:r>
              <a:rPr lang="en-US" sz="2800" dirty="0"/>
              <a:t>“Consequently, faith comes from hearing the message, and the message is heard through the word about Christ.”</a:t>
            </a:r>
          </a:p>
          <a:p>
            <a:pPr lvl="1"/>
            <a:r>
              <a:rPr lang="en-US" sz="2800" dirty="0"/>
              <a:t>Unleash the Holy Spirit – don’t prejudge </a:t>
            </a:r>
            <a:endParaRPr lang="en-US" sz="3200" dirty="0"/>
          </a:p>
          <a:p>
            <a:r>
              <a:rPr lang="en-US" sz="3200" dirty="0"/>
              <a:t>Are we too polite?</a:t>
            </a:r>
          </a:p>
          <a:p>
            <a:r>
              <a:rPr lang="en-US" sz="3200" dirty="0"/>
              <a:t>You are called to your community. </a:t>
            </a:r>
          </a:p>
          <a:p>
            <a:endParaRPr lang="en-US" dirty="0"/>
          </a:p>
          <a:p>
            <a:endParaRPr lang="en-US" dirty="0"/>
          </a:p>
        </p:txBody>
      </p:sp>
    </p:spTree>
    <p:extLst>
      <p:ext uri="{BB962C8B-B14F-4D97-AF65-F5344CB8AC3E}">
        <p14:creationId xmlns:p14="http://schemas.microsoft.com/office/powerpoint/2010/main" val="337378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6A3E1-4205-4733-9136-2D5743481A61}"/>
              </a:ext>
            </a:extLst>
          </p:cNvPr>
          <p:cNvSpPr>
            <a:spLocks noGrp="1"/>
          </p:cNvSpPr>
          <p:nvPr>
            <p:ph type="title"/>
          </p:nvPr>
        </p:nvSpPr>
        <p:spPr/>
        <p:txBody>
          <a:bodyPr/>
          <a:lstStyle/>
          <a:p>
            <a:pPr algn="ctr"/>
            <a:r>
              <a:rPr lang="en-US" dirty="0"/>
              <a:t>Final Thoughts</a:t>
            </a:r>
          </a:p>
        </p:txBody>
      </p:sp>
      <p:sp>
        <p:nvSpPr>
          <p:cNvPr id="3" name="Content Placeholder 2">
            <a:extLst>
              <a:ext uri="{FF2B5EF4-FFF2-40B4-BE49-F238E27FC236}">
                <a16:creationId xmlns:a16="http://schemas.microsoft.com/office/drawing/2014/main" id="{20FC4F4C-1D3A-4D17-8040-23784D4C8F5B}"/>
              </a:ext>
            </a:extLst>
          </p:cNvPr>
          <p:cNvSpPr>
            <a:spLocks noGrp="1"/>
          </p:cNvSpPr>
          <p:nvPr>
            <p:ph idx="1"/>
          </p:nvPr>
        </p:nvSpPr>
        <p:spPr/>
        <p:txBody>
          <a:bodyPr>
            <a:normAutofit/>
          </a:bodyPr>
          <a:lstStyle/>
          <a:p>
            <a:r>
              <a:rPr lang="en-US" sz="3200" dirty="0"/>
              <a:t>Follow Up</a:t>
            </a:r>
          </a:p>
          <a:p>
            <a:r>
              <a:rPr lang="en-US" sz="3200" dirty="0"/>
              <a:t>Know your prospects, You </a:t>
            </a:r>
            <a:r>
              <a:rPr lang="en-US" sz="3200" b="1" dirty="0"/>
              <a:t>will</a:t>
            </a:r>
            <a:r>
              <a:rPr lang="en-US" sz="3200" dirty="0"/>
              <a:t> see them in town</a:t>
            </a:r>
          </a:p>
          <a:p>
            <a:r>
              <a:rPr lang="en-US" sz="3200" dirty="0"/>
              <a:t>You can build relationships at Kwik Trip, grocery store, etc.  </a:t>
            </a:r>
          </a:p>
          <a:p>
            <a:r>
              <a:rPr lang="en-US" sz="3200" dirty="0"/>
              <a:t>Like it or not, we are community leaders. Embrace it. Community involvement. </a:t>
            </a:r>
          </a:p>
          <a:p>
            <a:endParaRPr lang="en-US" dirty="0"/>
          </a:p>
          <a:p>
            <a:endParaRPr lang="en-US" dirty="0"/>
          </a:p>
        </p:txBody>
      </p:sp>
    </p:spTree>
    <p:extLst>
      <p:ext uri="{BB962C8B-B14F-4D97-AF65-F5344CB8AC3E}">
        <p14:creationId xmlns:p14="http://schemas.microsoft.com/office/powerpoint/2010/main" val="14849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A3E80-613E-4FCA-B356-312BBC163CE7}"/>
              </a:ext>
            </a:extLst>
          </p:cNvPr>
          <p:cNvSpPr>
            <a:spLocks noGrp="1"/>
          </p:cNvSpPr>
          <p:nvPr>
            <p:ph type="title"/>
          </p:nvPr>
        </p:nvSpPr>
        <p:spPr/>
        <p:txBody>
          <a:bodyPr/>
          <a:lstStyle/>
          <a:p>
            <a:r>
              <a:rPr lang="en-US" dirty="0"/>
              <a:t>What do you think?</a:t>
            </a:r>
          </a:p>
        </p:txBody>
      </p:sp>
      <p:sp>
        <p:nvSpPr>
          <p:cNvPr id="3" name="Content Placeholder 2">
            <a:extLst>
              <a:ext uri="{FF2B5EF4-FFF2-40B4-BE49-F238E27FC236}">
                <a16:creationId xmlns:a16="http://schemas.microsoft.com/office/drawing/2014/main" id="{0C12F493-0F2B-4995-9289-DC251A24BCFD}"/>
              </a:ext>
            </a:extLst>
          </p:cNvPr>
          <p:cNvSpPr>
            <a:spLocks noGrp="1"/>
          </p:cNvSpPr>
          <p:nvPr>
            <p:ph idx="1"/>
          </p:nvPr>
        </p:nvSpPr>
        <p:spPr/>
        <p:txBody>
          <a:bodyPr>
            <a:normAutofit/>
          </a:bodyPr>
          <a:lstStyle/>
          <a:p>
            <a:r>
              <a:rPr lang="en-US" sz="3200" dirty="0"/>
              <a:t>“Our church membership is 800 and the population of our town is 889. We have two other churches in town. They know where we are if they want us. If they wanted to go, they’d already be going.”</a:t>
            </a:r>
          </a:p>
          <a:p>
            <a:r>
              <a:rPr lang="en-US" sz="3200" dirty="0"/>
              <a:t>“The synod doesn’t give money to start churches in towns less than 50,000.”</a:t>
            </a:r>
          </a:p>
          <a:p>
            <a:r>
              <a:rPr lang="en-US" sz="3200" dirty="0"/>
              <a:t>“Is there really any evangelism to do in Wisconsin?” </a:t>
            </a:r>
          </a:p>
          <a:p>
            <a:pPr marL="0" indent="0">
              <a:buNone/>
            </a:pPr>
            <a:endParaRPr lang="en-US" dirty="0"/>
          </a:p>
        </p:txBody>
      </p:sp>
    </p:spTree>
    <p:extLst>
      <p:ext uri="{BB962C8B-B14F-4D97-AF65-F5344CB8AC3E}">
        <p14:creationId xmlns:p14="http://schemas.microsoft.com/office/powerpoint/2010/main" val="86142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6A3E1-4205-4733-9136-2D5743481A61}"/>
              </a:ext>
            </a:extLst>
          </p:cNvPr>
          <p:cNvSpPr>
            <a:spLocks noGrp="1"/>
          </p:cNvSpPr>
          <p:nvPr>
            <p:ph type="title"/>
          </p:nvPr>
        </p:nvSpPr>
        <p:spPr>
          <a:xfrm>
            <a:off x="838200" y="365126"/>
            <a:ext cx="10515600" cy="975478"/>
          </a:xfrm>
        </p:spPr>
        <p:txBody>
          <a:bodyPr/>
          <a:lstStyle/>
          <a:p>
            <a:pPr algn="ctr"/>
            <a:r>
              <a:rPr lang="en-US" dirty="0"/>
              <a:t>Final Thoughts</a:t>
            </a:r>
          </a:p>
        </p:txBody>
      </p:sp>
      <p:sp>
        <p:nvSpPr>
          <p:cNvPr id="3" name="Content Placeholder 2">
            <a:extLst>
              <a:ext uri="{FF2B5EF4-FFF2-40B4-BE49-F238E27FC236}">
                <a16:creationId xmlns:a16="http://schemas.microsoft.com/office/drawing/2014/main" id="{20FC4F4C-1D3A-4D17-8040-23784D4C8F5B}"/>
              </a:ext>
            </a:extLst>
          </p:cNvPr>
          <p:cNvSpPr>
            <a:spLocks noGrp="1"/>
          </p:cNvSpPr>
          <p:nvPr>
            <p:ph idx="1"/>
          </p:nvPr>
        </p:nvSpPr>
        <p:spPr/>
        <p:txBody>
          <a:bodyPr>
            <a:normAutofit/>
          </a:bodyPr>
          <a:lstStyle/>
          <a:p>
            <a:r>
              <a:rPr lang="en-US" sz="3200" dirty="0"/>
              <a:t>People will know you and talk about you – write your own biography</a:t>
            </a:r>
          </a:p>
          <a:p>
            <a:r>
              <a:rPr lang="en-US" sz="3200" dirty="0"/>
              <a:t>Be ready – head on a swivel</a:t>
            </a:r>
          </a:p>
          <a:p>
            <a:r>
              <a:rPr lang="en-US" sz="3200" dirty="0"/>
              <a:t>Be normal</a:t>
            </a:r>
          </a:p>
          <a:p>
            <a:r>
              <a:rPr lang="en-US" sz="3200" dirty="0"/>
              <a:t>Are we guest friendly? </a:t>
            </a:r>
          </a:p>
          <a:p>
            <a:pPr marL="0" indent="0">
              <a:buNone/>
            </a:pPr>
            <a:endParaRPr lang="en-US" dirty="0"/>
          </a:p>
          <a:p>
            <a:endParaRPr lang="en-US" dirty="0"/>
          </a:p>
        </p:txBody>
      </p:sp>
    </p:spTree>
    <p:extLst>
      <p:ext uri="{BB962C8B-B14F-4D97-AF65-F5344CB8AC3E}">
        <p14:creationId xmlns:p14="http://schemas.microsoft.com/office/powerpoint/2010/main" val="286964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9C59D-FBFB-490B-B9EB-F9AD6824EE29}"/>
              </a:ext>
            </a:extLst>
          </p:cNvPr>
          <p:cNvSpPr>
            <a:spLocks noGrp="1"/>
          </p:cNvSpPr>
          <p:nvPr>
            <p:ph type="title"/>
          </p:nvPr>
        </p:nvSpPr>
        <p:spPr/>
        <p:txBody>
          <a:bodyPr/>
          <a:lstStyle/>
          <a:p>
            <a:r>
              <a:rPr lang="en-US" dirty="0"/>
              <a:t>Jason</a:t>
            </a:r>
            <a:r>
              <a:rPr lang="en-US"/>
              <a:t>, </a:t>
            </a:r>
            <a:r>
              <a:rPr lang="en-US" dirty="0"/>
              <a:t>C</a:t>
            </a:r>
            <a:r>
              <a:rPr lang="en-US"/>
              <a:t>lint </a:t>
            </a:r>
            <a:r>
              <a:rPr lang="en-US" dirty="0"/>
              <a:t>&amp; Jessie</a:t>
            </a:r>
          </a:p>
        </p:txBody>
      </p:sp>
      <p:sp>
        <p:nvSpPr>
          <p:cNvPr id="3" name="Content Placeholder 2">
            <a:extLst>
              <a:ext uri="{FF2B5EF4-FFF2-40B4-BE49-F238E27FC236}">
                <a16:creationId xmlns:a16="http://schemas.microsoft.com/office/drawing/2014/main" id="{0D816FE0-946A-4146-BA4B-71A20B075CA0}"/>
              </a:ext>
            </a:extLst>
          </p:cNvPr>
          <p:cNvSpPr>
            <a:spLocks noGrp="1"/>
          </p:cNvSpPr>
          <p:nvPr>
            <p:ph idx="1"/>
          </p:nvPr>
        </p:nvSpPr>
        <p:spPr/>
        <p:txBody>
          <a:bodyPr/>
          <a:lstStyle/>
          <a:p>
            <a:r>
              <a:rPr lang="en-US" dirty="0"/>
              <a:t>The Rest of the Story</a:t>
            </a:r>
          </a:p>
        </p:txBody>
      </p:sp>
      <p:pic>
        <p:nvPicPr>
          <p:cNvPr id="4" name="Picture 3">
            <a:extLst>
              <a:ext uri="{FF2B5EF4-FFF2-40B4-BE49-F238E27FC236}">
                <a16:creationId xmlns:a16="http://schemas.microsoft.com/office/drawing/2014/main" id="{D73C71DF-7A36-456D-A8F1-EEA7239F2667}"/>
              </a:ext>
            </a:extLst>
          </p:cNvPr>
          <p:cNvPicPr>
            <a:picLocks noChangeAspect="1"/>
          </p:cNvPicPr>
          <p:nvPr/>
        </p:nvPicPr>
        <p:blipFill>
          <a:blip r:embed="rId2"/>
          <a:stretch>
            <a:fillRect/>
          </a:stretch>
        </p:blipFill>
        <p:spPr>
          <a:xfrm>
            <a:off x="5725735" y="2521702"/>
            <a:ext cx="5704265" cy="3844633"/>
          </a:xfrm>
          <a:prstGeom prst="rect">
            <a:avLst/>
          </a:prstGeom>
        </p:spPr>
      </p:pic>
    </p:spTree>
    <p:extLst>
      <p:ext uri="{BB962C8B-B14F-4D97-AF65-F5344CB8AC3E}">
        <p14:creationId xmlns:p14="http://schemas.microsoft.com/office/powerpoint/2010/main" val="2716868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6BBFC-5742-43AE-BDE1-6A87D49202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C8D6D2-0C3D-4209-BC5F-6C8834369723}"/>
              </a:ext>
            </a:extLst>
          </p:cNvPr>
          <p:cNvSpPr>
            <a:spLocks noGrp="1"/>
          </p:cNvSpPr>
          <p:nvPr>
            <p:ph idx="1"/>
          </p:nvPr>
        </p:nvSpPr>
        <p:spPr/>
        <p:txBody>
          <a:bodyPr/>
          <a:lstStyle/>
          <a:p>
            <a:pPr algn="ctr"/>
            <a:r>
              <a:rPr lang="en-US" dirty="0"/>
              <a:t>Pastor Joe Fricke – Western Wisconsin District Evangelism Coordinator</a:t>
            </a:r>
          </a:p>
          <a:p>
            <a:pPr algn="ctr"/>
            <a:endParaRPr lang="en-US" dirty="0"/>
          </a:p>
          <a:p>
            <a:pPr algn="ctr"/>
            <a:r>
              <a:rPr lang="en-US" dirty="0">
                <a:hlinkClick r:id="rId2"/>
              </a:rPr>
              <a:t>revfricke@gmail</a:t>
            </a:r>
            <a:r>
              <a:rPr lang="en-US">
                <a:hlinkClick r:id="rId2"/>
              </a:rPr>
              <a:t>.com</a:t>
            </a:r>
            <a:endParaRPr lang="en-US"/>
          </a:p>
          <a:p>
            <a:pPr algn="ctr"/>
            <a:endParaRPr lang="en-US" dirty="0"/>
          </a:p>
          <a:p>
            <a:pPr algn="ctr"/>
            <a:r>
              <a:rPr lang="en-US" dirty="0"/>
              <a:t>608-548-4998</a:t>
            </a:r>
          </a:p>
          <a:p>
            <a:endParaRPr lang="en-US" dirty="0"/>
          </a:p>
        </p:txBody>
      </p:sp>
    </p:spTree>
    <p:extLst>
      <p:ext uri="{BB962C8B-B14F-4D97-AF65-F5344CB8AC3E}">
        <p14:creationId xmlns:p14="http://schemas.microsoft.com/office/powerpoint/2010/main" val="1088063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A3E80-613E-4FCA-B356-312BBC163CE7}"/>
              </a:ext>
            </a:extLst>
          </p:cNvPr>
          <p:cNvSpPr>
            <a:spLocks noGrp="1"/>
          </p:cNvSpPr>
          <p:nvPr>
            <p:ph type="title"/>
          </p:nvPr>
        </p:nvSpPr>
        <p:spPr/>
        <p:txBody>
          <a:bodyPr/>
          <a:lstStyle/>
          <a:p>
            <a:r>
              <a:rPr lang="en-US" dirty="0"/>
              <a:t>What do you think?</a:t>
            </a:r>
          </a:p>
        </p:txBody>
      </p:sp>
      <p:sp>
        <p:nvSpPr>
          <p:cNvPr id="3" name="Content Placeholder 2">
            <a:extLst>
              <a:ext uri="{FF2B5EF4-FFF2-40B4-BE49-F238E27FC236}">
                <a16:creationId xmlns:a16="http://schemas.microsoft.com/office/drawing/2014/main" id="{0C12F493-0F2B-4995-9289-DC251A24BCFD}"/>
              </a:ext>
            </a:extLst>
          </p:cNvPr>
          <p:cNvSpPr>
            <a:spLocks noGrp="1"/>
          </p:cNvSpPr>
          <p:nvPr>
            <p:ph idx="1"/>
          </p:nvPr>
        </p:nvSpPr>
        <p:spPr/>
        <p:txBody>
          <a:bodyPr>
            <a:normAutofit/>
          </a:bodyPr>
          <a:lstStyle/>
          <a:p>
            <a:r>
              <a:rPr lang="en-US" sz="3200" dirty="0"/>
              <a:t>“It is poor stewardship to start churches in small towns. We need congregations where all the people are.” </a:t>
            </a:r>
          </a:p>
          <a:p>
            <a:r>
              <a:rPr lang="en-US" sz="3200" dirty="0"/>
              <a:t>“It is hard to do evangelism out in the country.” </a:t>
            </a:r>
          </a:p>
          <a:p>
            <a:r>
              <a:rPr lang="en-US" sz="3200" dirty="0"/>
              <a:t>“We have dozens of congregations in our synod that have virtually no mission field.”</a:t>
            </a:r>
          </a:p>
          <a:p>
            <a:r>
              <a:rPr lang="en-US" sz="3200" dirty="0"/>
              <a:t>“Our congregation needs more young people, and all the young people are leaving our small town.”</a:t>
            </a:r>
          </a:p>
          <a:p>
            <a:pPr marL="0" indent="0">
              <a:buNone/>
            </a:pPr>
            <a:endParaRPr lang="en-US" dirty="0"/>
          </a:p>
        </p:txBody>
      </p:sp>
    </p:spTree>
    <p:extLst>
      <p:ext uri="{BB962C8B-B14F-4D97-AF65-F5344CB8AC3E}">
        <p14:creationId xmlns:p14="http://schemas.microsoft.com/office/powerpoint/2010/main" val="32696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A9FE0-FF5C-44A2-8DCF-530F6DB9F743}"/>
              </a:ext>
            </a:extLst>
          </p:cNvPr>
          <p:cNvSpPr>
            <a:spLocks noGrp="1"/>
          </p:cNvSpPr>
          <p:nvPr>
            <p:ph type="title"/>
          </p:nvPr>
        </p:nvSpPr>
        <p:spPr>
          <a:xfrm>
            <a:off x="838200" y="148150"/>
            <a:ext cx="10515600" cy="1083966"/>
          </a:xfrm>
        </p:spPr>
        <p:txBody>
          <a:bodyPr/>
          <a:lstStyle/>
          <a:p>
            <a:r>
              <a:rPr lang="en-US" dirty="0"/>
              <a:t>Clark County, </a:t>
            </a:r>
            <a:r>
              <a:rPr lang="en-US"/>
              <a:t>Wisconsin  [thearda.com]</a:t>
            </a:r>
            <a:endParaRPr lang="en-US" dirty="0"/>
          </a:p>
        </p:txBody>
      </p:sp>
      <p:sp>
        <p:nvSpPr>
          <p:cNvPr id="3" name="Content Placeholder 2">
            <a:extLst>
              <a:ext uri="{FF2B5EF4-FFF2-40B4-BE49-F238E27FC236}">
                <a16:creationId xmlns:a16="http://schemas.microsoft.com/office/drawing/2014/main" id="{2BED7D8B-AF2D-4829-929C-84180D2E9C54}"/>
              </a:ext>
            </a:extLst>
          </p:cNvPr>
          <p:cNvSpPr>
            <a:spLocks noGrp="1"/>
          </p:cNvSpPr>
          <p:nvPr>
            <p:ph idx="1"/>
          </p:nvPr>
        </p:nvSpPr>
        <p:spPr>
          <a:xfrm>
            <a:off x="838200" y="1348353"/>
            <a:ext cx="10515600" cy="4828610"/>
          </a:xfrm>
        </p:spPr>
        <p:txBody>
          <a:bodyPr>
            <a:normAutofit lnSpcReduction="10000"/>
          </a:bodyPr>
          <a:lstStyle/>
          <a:p>
            <a:r>
              <a:rPr lang="en-US" sz="3200" dirty="0"/>
              <a:t>2010 Population  = 34,690 – up 3.4% since 2000</a:t>
            </a:r>
          </a:p>
          <a:p>
            <a:r>
              <a:rPr lang="en-US" sz="3200" dirty="0"/>
              <a:t>Those who claim a religion = 20,117 </a:t>
            </a:r>
          </a:p>
          <a:p>
            <a:r>
              <a:rPr lang="en-US" sz="3200" dirty="0"/>
              <a:t>Unclaimed – 14,573</a:t>
            </a:r>
          </a:p>
          <a:p>
            <a:r>
              <a:rPr lang="en-US" sz="3200" dirty="0"/>
              <a:t>Evangelical Protestant = 6,594</a:t>
            </a:r>
          </a:p>
          <a:p>
            <a:r>
              <a:rPr lang="en-US" sz="3200" dirty="0"/>
              <a:t>Mainline Protestant = 3,981</a:t>
            </a:r>
          </a:p>
          <a:p>
            <a:r>
              <a:rPr lang="en-US" sz="3200" dirty="0"/>
              <a:t>Catholic = 9,535</a:t>
            </a:r>
          </a:p>
          <a:p>
            <a:r>
              <a:rPr lang="en-US" sz="3200" dirty="0"/>
              <a:t>WELS = 891</a:t>
            </a:r>
          </a:p>
          <a:p>
            <a:r>
              <a:rPr lang="en-US" sz="3200" dirty="0"/>
              <a:t>28,089 likely not hearing the Gospel</a:t>
            </a:r>
          </a:p>
          <a:p>
            <a:r>
              <a:rPr lang="en-US" sz="3200" dirty="0"/>
              <a:t>At least 80 % not hearing clear Law and Gospel</a:t>
            </a:r>
          </a:p>
          <a:p>
            <a:endParaRPr lang="en-US" dirty="0"/>
          </a:p>
        </p:txBody>
      </p:sp>
    </p:spTree>
    <p:extLst>
      <p:ext uri="{BB962C8B-B14F-4D97-AF65-F5344CB8AC3E}">
        <p14:creationId xmlns:p14="http://schemas.microsoft.com/office/powerpoint/2010/main" val="328021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10EE1-F96E-4E49-B8C5-92D783C94FF8}"/>
              </a:ext>
            </a:extLst>
          </p:cNvPr>
          <p:cNvSpPr>
            <a:spLocks noGrp="1"/>
          </p:cNvSpPr>
          <p:nvPr>
            <p:ph type="title"/>
          </p:nvPr>
        </p:nvSpPr>
        <p:spPr/>
        <p:txBody>
          <a:bodyPr/>
          <a:lstStyle/>
          <a:p>
            <a:r>
              <a:rPr lang="en-US" dirty="0"/>
              <a:t>Some Small Town Encouragement</a:t>
            </a:r>
          </a:p>
        </p:txBody>
      </p:sp>
      <p:sp>
        <p:nvSpPr>
          <p:cNvPr id="3" name="Content Placeholder 2">
            <a:extLst>
              <a:ext uri="{FF2B5EF4-FFF2-40B4-BE49-F238E27FC236}">
                <a16:creationId xmlns:a16="http://schemas.microsoft.com/office/drawing/2014/main" id="{5945E05C-0D3D-4AFB-9F88-9C342717D166}"/>
              </a:ext>
            </a:extLst>
          </p:cNvPr>
          <p:cNvSpPr>
            <a:spLocks noGrp="1"/>
          </p:cNvSpPr>
          <p:nvPr>
            <p:ph idx="1"/>
          </p:nvPr>
        </p:nvSpPr>
        <p:spPr/>
        <p:txBody>
          <a:bodyPr/>
          <a:lstStyle/>
          <a:p>
            <a:r>
              <a:rPr lang="en-US" sz="3200" dirty="0"/>
              <a:t>Question the “small town” assumptions of big city news outlets</a:t>
            </a:r>
          </a:p>
          <a:p>
            <a:r>
              <a:rPr lang="en-US" sz="3200" dirty="0"/>
              <a:t>Since 1970 rural population has increased 11%</a:t>
            </a:r>
          </a:p>
          <a:p>
            <a:r>
              <a:rPr lang="en-US" sz="3200" dirty="0"/>
              <a:t>Every 5 years 46% of national households move</a:t>
            </a:r>
          </a:p>
          <a:p>
            <a:r>
              <a:rPr lang="en-US" sz="3200" dirty="0"/>
              <a:t>Families are moving into small towns to escape life in the “big city”</a:t>
            </a:r>
          </a:p>
          <a:p>
            <a:pPr marL="0" indent="0">
              <a:buNone/>
            </a:pPr>
            <a:r>
              <a:rPr lang="en-US" sz="2400" dirty="0"/>
              <a:t>Benjamin Winchester – Senior Research Fellow – University of Minnesota – Morris; M.S in Rural Sociology</a:t>
            </a:r>
          </a:p>
          <a:p>
            <a:endParaRPr lang="en-US" dirty="0"/>
          </a:p>
        </p:txBody>
      </p:sp>
    </p:spTree>
    <p:extLst>
      <p:ext uri="{BB962C8B-B14F-4D97-AF65-F5344CB8AC3E}">
        <p14:creationId xmlns:p14="http://schemas.microsoft.com/office/powerpoint/2010/main" val="195655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FFEA0-4CB4-4214-8058-1AC5D03E2291}"/>
              </a:ext>
            </a:extLst>
          </p:cNvPr>
          <p:cNvSpPr>
            <a:spLocks noGrp="1"/>
          </p:cNvSpPr>
          <p:nvPr>
            <p:ph type="title"/>
          </p:nvPr>
        </p:nvSpPr>
        <p:spPr/>
        <p:txBody>
          <a:bodyPr/>
          <a:lstStyle/>
          <a:p>
            <a:r>
              <a:rPr lang="en-US" dirty="0"/>
              <a:t>Small Town Cross-Cultural Ministry</a:t>
            </a:r>
          </a:p>
        </p:txBody>
      </p:sp>
      <p:sp>
        <p:nvSpPr>
          <p:cNvPr id="3" name="Content Placeholder 2">
            <a:extLst>
              <a:ext uri="{FF2B5EF4-FFF2-40B4-BE49-F238E27FC236}">
                <a16:creationId xmlns:a16="http://schemas.microsoft.com/office/drawing/2014/main" id="{20ADFBA1-E667-4DBC-849C-6B6D2DF5790E}"/>
              </a:ext>
            </a:extLst>
          </p:cNvPr>
          <p:cNvSpPr>
            <a:spLocks noGrp="1"/>
          </p:cNvSpPr>
          <p:nvPr>
            <p:ph idx="1"/>
          </p:nvPr>
        </p:nvSpPr>
        <p:spPr/>
        <p:txBody>
          <a:bodyPr/>
          <a:lstStyle/>
          <a:p>
            <a:r>
              <a:rPr lang="en-US" sz="3200" dirty="0"/>
              <a:t>Check Out These Links (note the big city new bias)</a:t>
            </a:r>
          </a:p>
          <a:p>
            <a:pPr lvl="1"/>
            <a:r>
              <a:rPr lang="en-US" sz="2800" dirty="0">
                <a:hlinkClick r:id="rId2"/>
              </a:rPr>
              <a:t>https://projects.jsonline.com/news/2017/11/30/impact-of-childhood-trauma-reaches-rural-wisconsin.html</a:t>
            </a:r>
            <a:endParaRPr lang="en-US" sz="2800" dirty="0"/>
          </a:p>
          <a:p>
            <a:pPr lvl="1"/>
            <a:endParaRPr lang="en-US" sz="2800" dirty="0"/>
          </a:p>
          <a:p>
            <a:pPr lvl="1"/>
            <a:r>
              <a:rPr lang="en-US" sz="2800" dirty="0">
                <a:hlinkClick r:id="rId3"/>
              </a:rPr>
              <a:t>https://projects.jsonline.com/news/2017/12/4/wisconsin-childhood-trauma-data-explodes-myth-of-not-in-my-small-town.html</a:t>
            </a:r>
            <a:endParaRPr lang="en-US" sz="2800" dirty="0"/>
          </a:p>
          <a:p>
            <a:pPr lvl="1"/>
            <a:endParaRPr lang="en-US" sz="2800" dirty="0"/>
          </a:p>
          <a:p>
            <a:pPr lvl="1"/>
            <a:r>
              <a:rPr lang="en-US" dirty="0"/>
              <a:t>Check out the A.C.E. test</a:t>
            </a:r>
          </a:p>
        </p:txBody>
      </p:sp>
    </p:spTree>
    <p:extLst>
      <p:ext uri="{BB962C8B-B14F-4D97-AF65-F5344CB8AC3E}">
        <p14:creationId xmlns:p14="http://schemas.microsoft.com/office/powerpoint/2010/main" val="830819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BAEF7-33F1-4819-82D6-A2346D101E65}"/>
              </a:ext>
            </a:extLst>
          </p:cNvPr>
          <p:cNvSpPr>
            <a:spLocks noGrp="1"/>
          </p:cNvSpPr>
          <p:nvPr>
            <p:ph type="title"/>
          </p:nvPr>
        </p:nvSpPr>
        <p:spPr/>
        <p:txBody>
          <a:bodyPr/>
          <a:lstStyle/>
          <a:p>
            <a:r>
              <a:rPr lang="en-US" dirty="0"/>
              <a:t>How do we Reach them? Vocational Evangelism</a:t>
            </a:r>
          </a:p>
        </p:txBody>
      </p:sp>
      <p:sp>
        <p:nvSpPr>
          <p:cNvPr id="3" name="Content Placeholder 2">
            <a:extLst>
              <a:ext uri="{FF2B5EF4-FFF2-40B4-BE49-F238E27FC236}">
                <a16:creationId xmlns:a16="http://schemas.microsoft.com/office/drawing/2014/main" id="{DA69A083-45FA-47F3-BEF4-D8D876E64E6F}"/>
              </a:ext>
            </a:extLst>
          </p:cNvPr>
          <p:cNvSpPr>
            <a:spLocks noGrp="1"/>
          </p:cNvSpPr>
          <p:nvPr>
            <p:ph idx="1"/>
          </p:nvPr>
        </p:nvSpPr>
        <p:spPr/>
        <p:txBody>
          <a:bodyPr/>
          <a:lstStyle/>
          <a:p>
            <a:r>
              <a:rPr lang="en-US" sz="3200" dirty="0"/>
              <a:t>Definition: Making use of each member’s unique station in life to find a way to proclaim the Gospel to the unchurched.</a:t>
            </a:r>
          </a:p>
          <a:p>
            <a:endParaRPr lang="en-US" dirty="0"/>
          </a:p>
        </p:txBody>
      </p:sp>
    </p:spTree>
    <p:extLst>
      <p:ext uri="{BB962C8B-B14F-4D97-AF65-F5344CB8AC3E}">
        <p14:creationId xmlns:p14="http://schemas.microsoft.com/office/powerpoint/2010/main" val="125068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85A9E-5A9F-4056-ADAF-927C06343E3D}"/>
              </a:ext>
            </a:extLst>
          </p:cNvPr>
          <p:cNvSpPr>
            <a:spLocks noGrp="1"/>
          </p:cNvSpPr>
          <p:nvPr>
            <p:ph type="title"/>
          </p:nvPr>
        </p:nvSpPr>
        <p:spPr/>
        <p:txBody>
          <a:bodyPr/>
          <a:lstStyle/>
          <a:p>
            <a:r>
              <a:rPr lang="en-US" dirty="0"/>
              <a:t>Vocation Defined for this Presentation</a:t>
            </a:r>
          </a:p>
        </p:txBody>
      </p:sp>
      <p:sp>
        <p:nvSpPr>
          <p:cNvPr id="3" name="Content Placeholder 2">
            <a:extLst>
              <a:ext uri="{FF2B5EF4-FFF2-40B4-BE49-F238E27FC236}">
                <a16:creationId xmlns:a16="http://schemas.microsoft.com/office/drawing/2014/main" id="{CCEC2140-A182-43B5-969D-852033AAD087}"/>
              </a:ext>
            </a:extLst>
          </p:cNvPr>
          <p:cNvSpPr>
            <a:spLocks noGrp="1"/>
          </p:cNvSpPr>
          <p:nvPr>
            <p:ph idx="1"/>
          </p:nvPr>
        </p:nvSpPr>
        <p:spPr/>
        <p:txBody>
          <a:bodyPr/>
          <a:lstStyle/>
          <a:p>
            <a:r>
              <a:rPr lang="en-US" sz="3200" dirty="0"/>
              <a:t>He [God] could give it [daily bread] to us directly, by a miraculous provision, as He once did for the children of Israel when He fed them daily with manna, God has chosen to work through human beings, who in their different capacities and according to their different talents, serve each other. This is the doctrine of vocation” (</a:t>
            </a:r>
            <a:r>
              <a:rPr lang="en-US" sz="3200" dirty="0" err="1"/>
              <a:t>Veith</a:t>
            </a:r>
            <a:r>
              <a:rPr lang="en-US" sz="3200" dirty="0"/>
              <a:t>. “God at Work”, p. 14)</a:t>
            </a:r>
          </a:p>
          <a:p>
            <a:endParaRPr lang="en-US" dirty="0"/>
          </a:p>
        </p:txBody>
      </p:sp>
    </p:spTree>
    <p:extLst>
      <p:ext uri="{BB962C8B-B14F-4D97-AF65-F5344CB8AC3E}">
        <p14:creationId xmlns:p14="http://schemas.microsoft.com/office/powerpoint/2010/main" val="3480022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2057</TotalTime>
  <Words>1676</Words>
  <Application>Microsoft Office PowerPoint</Application>
  <PresentationFormat>Widescreen</PresentationFormat>
  <Paragraphs>160</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Vocational Evangelism</vt:lpstr>
      <vt:lpstr>Joe’s Top 10 Evangelism Killers</vt:lpstr>
      <vt:lpstr>What do you think?</vt:lpstr>
      <vt:lpstr>What do you think?</vt:lpstr>
      <vt:lpstr>Clark County, Wisconsin  [thearda.com]</vt:lpstr>
      <vt:lpstr>Some Small Town Encouragement</vt:lpstr>
      <vt:lpstr>Small Town Cross-Cultural Ministry</vt:lpstr>
      <vt:lpstr>How do we Reach them? Vocational Evangelism</vt:lpstr>
      <vt:lpstr>Vocation Defined for this Presentation</vt:lpstr>
      <vt:lpstr>Evangelism Defined for this Presentation</vt:lpstr>
      <vt:lpstr>Jason, Clint &amp; Jessie’s Excellent Adventure (Part 1)</vt:lpstr>
      <vt:lpstr>PowerPoint Presentation</vt:lpstr>
      <vt:lpstr>Vocational Evangelism – Our Work</vt:lpstr>
      <vt:lpstr>Go and Gather!</vt:lpstr>
      <vt:lpstr>What is Your Vocation?</vt:lpstr>
      <vt:lpstr>What is Your Vocation?</vt:lpstr>
      <vt:lpstr>PowerPoint Presentation</vt:lpstr>
      <vt:lpstr>What is Your Vocation</vt:lpstr>
      <vt:lpstr>What is Your Vocation?</vt:lpstr>
      <vt:lpstr>Where Do I Put My Vocation To Use?</vt:lpstr>
      <vt:lpstr>PowerPoint Presentation</vt:lpstr>
      <vt:lpstr>Vocational Evangelism - Encouragement</vt:lpstr>
      <vt:lpstr>Who Do You Know?</vt:lpstr>
      <vt:lpstr>Tag- Team Evangelism (Knowing your role)</vt:lpstr>
      <vt:lpstr>The Tag-Team Partners</vt:lpstr>
      <vt:lpstr>Leadership – Most of the work is already done for you.</vt:lpstr>
      <vt:lpstr>Leadership – Most of the work is already done for you.</vt:lpstr>
      <vt:lpstr>Final Thoughts</vt:lpstr>
      <vt:lpstr>Final Thoughts</vt:lpstr>
      <vt:lpstr>Final Thoughts</vt:lpstr>
      <vt:lpstr>Jason, Clint &amp; Jessie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Vocational Evangelism</dc:title>
  <dc:creator>Kaitlyn Salisbury</dc:creator>
  <cp:lastModifiedBy>Joe Fricke</cp:lastModifiedBy>
  <cp:revision>44</cp:revision>
  <dcterms:created xsi:type="dcterms:W3CDTF">2018-05-21T22:20:55Z</dcterms:created>
  <dcterms:modified xsi:type="dcterms:W3CDTF">2018-05-29T16:27:58Z</dcterms:modified>
</cp:coreProperties>
</file>