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8" r:id="rId3"/>
    <p:sldMasterId id="2147483720" r:id="rId4"/>
    <p:sldMasterId id="2147483756" r:id="rId5"/>
  </p:sldMasterIdLst>
  <p:notesMasterIdLst>
    <p:notesMasterId r:id="rId26"/>
  </p:notesMasterIdLst>
  <p:sldIdLst>
    <p:sldId id="256" r:id="rId6"/>
    <p:sldId id="290" r:id="rId7"/>
    <p:sldId id="261" r:id="rId8"/>
    <p:sldId id="309" r:id="rId9"/>
    <p:sldId id="311" r:id="rId10"/>
    <p:sldId id="310" r:id="rId11"/>
    <p:sldId id="275" r:id="rId12"/>
    <p:sldId id="276" r:id="rId13"/>
    <p:sldId id="312" r:id="rId14"/>
    <p:sldId id="313" r:id="rId15"/>
    <p:sldId id="314" r:id="rId16"/>
    <p:sldId id="315" r:id="rId17"/>
    <p:sldId id="277" r:id="rId18"/>
    <p:sldId id="319" r:id="rId19"/>
    <p:sldId id="321" r:id="rId20"/>
    <p:sldId id="318" r:id="rId21"/>
    <p:sldId id="316" r:id="rId22"/>
    <p:sldId id="317" r:id="rId23"/>
    <p:sldId id="266" r:id="rId24"/>
    <p:sldId id="283" r:id="rId2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44351" autoAdjust="0"/>
  </p:normalViewPr>
  <p:slideViewPr>
    <p:cSldViewPr>
      <p:cViewPr>
        <p:scale>
          <a:sx n="100" d="100"/>
          <a:sy n="100" d="100"/>
        </p:scale>
        <p:origin x="-1464" y="4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132"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2830" tIns="46415" rIns="92830" bIns="46415" rtlCol="0"/>
          <a:lstStyle>
            <a:lvl1pPr algn="r">
              <a:defRPr sz="1200"/>
            </a:lvl1pPr>
          </a:lstStyle>
          <a:p>
            <a:fld id="{37BF0765-F0CE-481B-B50E-1C6D4D632A2D}" type="datetimeFigureOut">
              <a:rPr lang="en-US" smtClean="0"/>
              <a:t>6/1/17</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2971800" cy="464820"/>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6"/>
            <a:ext cx="2971800" cy="464820"/>
          </a:xfrm>
          <a:prstGeom prst="rect">
            <a:avLst/>
          </a:prstGeom>
        </p:spPr>
        <p:txBody>
          <a:bodyPr vert="horz" lIns="92830" tIns="46415" rIns="92830" bIns="46415" rtlCol="0" anchor="b"/>
          <a:lstStyle>
            <a:lvl1pPr algn="r">
              <a:defRPr sz="1200"/>
            </a:lvl1pPr>
          </a:lstStyle>
          <a:p>
            <a:fld id="{EF743AD5-50C5-4AB1-A5AD-FD91DB62FC36}" type="slidenum">
              <a:rPr lang="en-US" smtClean="0"/>
              <a:t>‹#›</a:t>
            </a:fld>
            <a:endParaRPr lang="en-US"/>
          </a:p>
        </p:txBody>
      </p:sp>
    </p:spTree>
    <p:extLst>
      <p:ext uri="{BB962C8B-B14F-4D97-AF65-F5344CB8AC3E}">
        <p14:creationId xmlns:p14="http://schemas.microsoft.com/office/powerpoint/2010/main" val="301445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Thank you</a:t>
            </a:r>
            <a:r>
              <a:rPr lang="en-US" sz="1400" baseline="0" dirty="0" smtClean="0"/>
              <a:t> for the opportunity to share an update on the ministry of Northwestern Publishing House.  What a privilege it is for us at NPH to partner with you in serving God’s people through your public gospel ministry and the work you are doing in the classroom.  </a:t>
            </a:r>
            <a:endParaRPr lang="en-US" sz="1400" dirty="0"/>
          </a:p>
        </p:txBody>
      </p:sp>
      <p:sp>
        <p:nvSpPr>
          <p:cNvPr id="4" name="Slide Number Placeholder 3"/>
          <p:cNvSpPr>
            <a:spLocks noGrp="1"/>
          </p:cNvSpPr>
          <p:nvPr>
            <p:ph type="sldNum" sz="quarter" idx="10"/>
          </p:nvPr>
        </p:nvSpPr>
        <p:spPr/>
        <p:txBody>
          <a:bodyPr/>
          <a:lstStyle/>
          <a:p>
            <a:fld id="{EF743AD5-50C5-4AB1-A5AD-FD91DB62FC36}" type="slidenum">
              <a:rPr lang="en-US" smtClean="0"/>
              <a:t>1</a:t>
            </a:fld>
            <a:endParaRPr lang="en-US"/>
          </a:p>
        </p:txBody>
      </p:sp>
    </p:spTree>
    <p:extLst>
      <p:ext uri="{BB962C8B-B14F-4D97-AF65-F5344CB8AC3E}">
        <p14:creationId xmlns:p14="http://schemas.microsoft.com/office/powerpoint/2010/main" val="689900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smtClean="0">
                <a:effectLst/>
              </a:rPr>
              <a:t>Bible</a:t>
            </a:r>
            <a:r>
              <a:rPr lang="en-US" sz="1400" b="0" i="0" baseline="0" dirty="0" smtClean="0">
                <a:effectLst/>
              </a:rPr>
              <a:t> Study based on the Film</a:t>
            </a:r>
          </a:p>
          <a:p>
            <a:r>
              <a:rPr lang="en-US" sz="1400" b="0" i="0" baseline="0" dirty="0" smtClean="0">
                <a:effectLst/>
              </a:rPr>
              <a:t>	Four lessons with 10 minutes video clips 1 for each lesson.  Full Film is not included </a:t>
            </a:r>
          </a:p>
          <a:p>
            <a:r>
              <a:rPr lang="en-US" sz="1400" b="0" i="0" baseline="0" dirty="0" smtClean="0">
                <a:effectLst/>
              </a:rPr>
              <a:t>		1. Grace Hidden</a:t>
            </a:r>
          </a:p>
          <a:p>
            <a:r>
              <a:rPr lang="en-US" sz="1400" b="0" i="0" baseline="0" dirty="0" smtClean="0">
                <a:effectLst/>
              </a:rPr>
              <a:t>		2. Grace Rediscovered</a:t>
            </a:r>
          </a:p>
          <a:p>
            <a:r>
              <a:rPr lang="en-US" sz="1400" b="0" i="0" baseline="0" dirty="0" smtClean="0">
                <a:effectLst/>
              </a:rPr>
              <a:t>		3. Grace Defended</a:t>
            </a:r>
          </a:p>
          <a:p>
            <a:r>
              <a:rPr lang="en-US" sz="1400" b="0" i="0" baseline="0" dirty="0" smtClean="0">
                <a:effectLst/>
              </a:rPr>
              <a:t>		4. Grace Confessed and Enduring</a:t>
            </a:r>
            <a:endParaRPr lang="en-US" sz="1400" b="1" i="1" dirty="0" smtClean="0">
              <a:effectLst/>
            </a:endParaRPr>
          </a:p>
          <a:p>
            <a:endParaRPr lang="en-US" b="1" dirty="0" smtClean="0">
              <a:effectLst/>
            </a:endParaRPr>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A</a:t>
            </a:r>
            <a:r>
              <a:rPr lang="en-US" b="1" baseline="0" dirty="0" smtClean="0">
                <a:effectLst/>
              </a:rPr>
              <a:t>n adaptable Resource</a:t>
            </a:r>
          </a:p>
          <a:p>
            <a:r>
              <a:rPr lang="en-US" b="1" baseline="0" dirty="0" smtClean="0">
                <a:effectLst/>
              </a:rPr>
              <a:t>	12 Vignettes (3-4 minutes each)	</a:t>
            </a:r>
          </a:p>
          <a:p>
            <a:r>
              <a:rPr lang="en-US" b="1" baseline="0" dirty="0" smtClean="0">
                <a:effectLst/>
              </a:rPr>
              <a:t>		Baptism</a:t>
            </a:r>
          </a:p>
          <a:p>
            <a:r>
              <a:rPr lang="en-US" b="1" baseline="0" dirty="0" smtClean="0">
                <a:effectLst/>
              </a:rPr>
              <a:t>		Justification by Faith</a:t>
            </a:r>
          </a:p>
          <a:p>
            <a:r>
              <a:rPr lang="en-US" b="1" baseline="0" dirty="0" smtClean="0">
                <a:effectLst/>
              </a:rPr>
              <a:t>		Forgiveness in Christ Alone</a:t>
            </a:r>
          </a:p>
          <a:p>
            <a:r>
              <a:rPr lang="en-US" b="1" baseline="0" dirty="0" smtClean="0">
                <a:effectLst/>
              </a:rPr>
              <a:t>		Holy Communion</a:t>
            </a:r>
          </a:p>
          <a:p>
            <a:r>
              <a:rPr lang="en-US" b="1" baseline="0" dirty="0" smtClean="0">
                <a:effectLst/>
              </a:rPr>
              <a:t>		Saint and Sinner</a:t>
            </a:r>
          </a:p>
          <a:p>
            <a:r>
              <a:rPr lang="en-US" b="1" baseline="0" dirty="0" smtClean="0">
                <a:effectLst/>
              </a:rPr>
              <a:t>		Augsburg Confession</a:t>
            </a:r>
          </a:p>
          <a:p>
            <a:r>
              <a:rPr lang="en-US" b="1" baseline="0" dirty="0" smtClean="0">
                <a:effectLst/>
              </a:rPr>
              <a:t>		Congregational Worship</a:t>
            </a:r>
          </a:p>
          <a:p>
            <a:r>
              <a:rPr lang="en-US" b="1" baseline="0" dirty="0" smtClean="0">
                <a:effectLst/>
              </a:rPr>
              <a:t>		Vocation</a:t>
            </a:r>
          </a:p>
          <a:p>
            <a:r>
              <a:rPr lang="en-US" b="1" baseline="0" dirty="0" smtClean="0">
                <a:effectLst/>
              </a:rPr>
              <a:t>		Scripture Alone</a:t>
            </a:r>
          </a:p>
          <a:p>
            <a:r>
              <a:rPr lang="en-US" b="1" baseline="0" dirty="0" smtClean="0">
                <a:effectLst/>
              </a:rPr>
              <a:t>		Confidence from the Scripture</a:t>
            </a:r>
          </a:p>
          <a:p>
            <a:r>
              <a:rPr lang="en-US" b="1" baseline="0" dirty="0" smtClean="0">
                <a:effectLst/>
              </a:rPr>
              <a:t>		Power of the Word</a:t>
            </a:r>
          </a:p>
          <a:p>
            <a:r>
              <a:rPr lang="en-US" b="1" baseline="0" dirty="0" smtClean="0">
                <a:effectLst/>
              </a:rPr>
              <a:t>		The Bible in People’s hands</a:t>
            </a:r>
          </a:p>
          <a:p>
            <a:r>
              <a:rPr lang="en-US" b="1" baseline="0" dirty="0" smtClean="0">
                <a:effectLst/>
              </a:rPr>
              <a:t>	Three approaches </a:t>
            </a:r>
          </a:p>
          <a:p>
            <a:r>
              <a:rPr lang="en-US" b="1" baseline="0" dirty="0" smtClean="0">
                <a:effectLst/>
              </a:rPr>
              <a:t>		1. A Short Bible Study (15 minutes)</a:t>
            </a:r>
          </a:p>
          <a:p>
            <a:r>
              <a:rPr lang="en-US" b="1" baseline="0" dirty="0" smtClean="0">
                <a:effectLst/>
              </a:rPr>
              <a:t>		2. A Longer Bible Study (45 minutes)</a:t>
            </a:r>
          </a:p>
          <a:p>
            <a:r>
              <a:rPr lang="en-US" b="1" baseline="0" dirty="0" smtClean="0">
                <a:effectLst/>
              </a:rPr>
              <a:t>		3. Vignettes Separately for showing in church or at organizational meetings</a:t>
            </a:r>
          </a:p>
          <a:p>
            <a:r>
              <a:rPr lang="en-US" b="1" baseline="0" dirty="0" smtClean="0">
                <a:effectLst/>
              </a:rPr>
              <a:t>	Promotional Tools including bulletin inserts to announce and to help viewers focus on the issues</a:t>
            </a:r>
            <a:endParaRPr lang="en-US" b="1" dirty="0" smtClean="0">
              <a:effectLst/>
            </a:endParaRPr>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 resource</a:t>
            </a:r>
            <a:r>
              <a:rPr lang="en-US" sz="1400" baseline="0" dirty="0" smtClean="0"/>
              <a:t> for children</a:t>
            </a:r>
          </a:p>
          <a:p>
            <a:r>
              <a:rPr lang="en-US" sz="1400" b="1" baseline="0" dirty="0" smtClean="0">
                <a:effectLst/>
              </a:rPr>
              <a:t>	25 minute Film with classroom activities</a:t>
            </a:r>
          </a:p>
          <a:p>
            <a:r>
              <a:rPr lang="en-US" sz="1400" b="1" baseline="0" dirty="0" smtClean="0">
                <a:effectLst/>
              </a:rPr>
              <a:t>	Children’s songs</a:t>
            </a:r>
          </a:p>
          <a:p>
            <a:r>
              <a:rPr lang="en-US" sz="1400" b="1" baseline="0" dirty="0" smtClean="0">
                <a:effectLst/>
              </a:rPr>
              <a:t>	</a:t>
            </a:r>
            <a:endParaRPr lang="en-US" b="1" dirty="0" smtClean="0">
              <a:effectLst/>
            </a:endParaRPr>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5790"/>
            <a:ext cx="6096000" cy="4575809"/>
          </a:xfrm>
        </p:spPr>
        <p:txBody>
          <a:bodyPr/>
          <a:lstStyle/>
          <a:p>
            <a:r>
              <a:rPr lang="en-US" sz="1400" dirty="0" smtClean="0"/>
              <a:t>The children’s version of the Luther film available separately</a:t>
            </a:r>
          </a:p>
          <a:p>
            <a:r>
              <a:rPr lang="en-US" sz="1400" baseline="0" dirty="0" smtClean="0"/>
              <a:t>	25 minutes in length.</a:t>
            </a:r>
            <a:endParaRPr lang="en-US" baseline="0" dirty="0" smtClean="0"/>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5790"/>
            <a:ext cx="6096000" cy="4575809"/>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Outreach possibilities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Evangelism (M. Hintz)\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Home Missions (K. Free)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Suggested Sundays can be altered for specific local congregational needs</a:t>
            </a:r>
            <a:endParaRPr lang="en-US" baseline="0" dirty="0" smtClean="0"/>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5790"/>
            <a:ext cx="6096000" cy="4575809"/>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Special Reformation Bulletin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Available from NPH</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Adaptable; designed for use in Outreach efforts or congregational or regional/district worship services.</a:t>
            </a:r>
            <a:endParaRPr lang="en-US" baseline="0" dirty="0" smtClean="0"/>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5790"/>
            <a:ext cx="6096000" cy="4575809"/>
          </a:xfrm>
        </p:spPr>
        <p:txBody>
          <a:bodyPr/>
          <a:lstStyle/>
          <a:p>
            <a:r>
              <a:rPr lang="en-US" sz="1400" dirty="0" smtClean="0"/>
              <a:t>Luther’s A Simple Way to Pray</a:t>
            </a:r>
          </a:p>
          <a:p>
            <a:r>
              <a:rPr lang="en-US" sz="1400" baseline="0" dirty="0" smtClean="0"/>
              <a:t>	two versions</a:t>
            </a:r>
          </a:p>
          <a:p>
            <a:r>
              <a:rPr lang="en-US" sz="1400" baseline="0" dirty="0" smtClean="0"/>
              <a:t>	     Text	</a:t>
            </a:r>
          </a:p>
          <a:p>
            <a:r>
              <a:rPr lang="en-US" sz="1400" baseline="0" dirty="0" smtClean="0"/>
              <a:t> 	      Text with </a:t>
            </a:r>
            <a:r>
              <a:rPr lang="en-US" sz="1400" baseline="0" dirty="0" err="1" smtClean="0"/>
              <a:t>Luthers</a:t>
            </a:r>
            <a:r>
              <a:rPr lang="en-US" sz="1400" baseline="0" dirty="0" smtClean="0"/>
              <a:t> Enchiridion (Small Catechism)</a:t>
            </a:r>
          </a:p>
          <a:p>
            <a:endParaRPr lang="en-US" sz="1400" baseline="0" dirty="0" smtClean="0"/>
          </a:p>
          <a:p>
            <a:r>
              <a:rPr lang="en-US" sz="1400" baseline="0" dirty="0" smtClean="0"/>
              <a:t>Can be used as give away to prospects attending outreach services (quantity discounts)</a:t>
            </a:r>
          </a:p>
          <a:p>
            <a:endParaRPr lang="en-US" sz="1400" baseline="0" dirty="0" smtClean="0"/>
          </a:p>
          <a:p>
            <a:r>
              <a:rPr lang="en-US" sz="1400" baseline="0" dirty="0" smtClean="0"/>
              <a:t>	</a:t>
            </a:r>
            <a:endParaRPr lang="en-US" baseline="0" dirty="0" smtClean="0"/>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5790"/>
            <a:ext cx="6096000" cy="4575809"/>
          </a:xfrm>
        </p:spPr>
        <p:txBody>
          <a:bodyPr/>
          <a:lstStyle/>
          <a:p>
            <a:r>
              <a:rPr lang="en-US" sz="1400" dirty="0" smtClean="0"/>
              <a:t>Two new books</a:t>
            </a:r>
          </a:p>
          <a:p>
            <a:r>
              <a:rPr lang="en-US" sz="1400" baseline="0" dirty="0" smtClean="0"/>
              <a:t>	Luther at the Manger: New translation of Luther’s Christmas sermons set up for Advent/Christmas devotions</a:t>
            </a:r>
          </a:p>
          <a:p>
            <a:r>
              <a:rPr lang="en-US" sz="1400" baseline="0" dirty="0" smtClean="0"/>
              <a:t>	Luther’s Protest: Biography of Luther and history of the reformation</a:t>
            </a: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5790"/>
            <a:ext cx="6096000" cy="4575809"/>
          </a:xfrm>
        </p:spPr>
        <p:txBody>
          <a:bodyPr/>
          <a:lstStyle/>
          <a:p>
            <a:r>
              <a:rPr lang="en-US" sz="1400" dirty="0" smtClean="0"/>
              <a:t>A Children’s Christmas </a:t>
            </a:r>
            <a:r>
              <a:rPr lang="en-US" sz="1400" dirty="0" err="1" smtClean="0"/>
              <a:t>Kig</a:t>
            </a:r>
            <a:r>
              <a:rPr lang="en-US" sz="1400" dirty="0" smtClean="0"/>
              <a:t>: Christmas 2017</a:t>
            </a: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5790"/>
            <a:ext cx="6172200" cy="4499609"/>
          </a:xfrm>
        </p:spPr>
        <p:txBody>
          <a:bodyPr/>
          <a:lstStyle/>
          <a:p>
            <a:r>
              <a:rPr lang="en-US" sz="1400" dirty="0" smtClean="0"/>
              <a:t>The ministry of Northwestern Publishing House is solely funded by sales</a:t>
            </a:r>
            <a:r>
              <a:rPr lang="en-US" sz="1400" baseline="0" dirty="0" smtClean="0"/>
              <a:t> of the materials we offer.  Our support therefore comes from you and those in your church and school.  We rely on you, pastors and teachers, to help us get the word out about NPH and what we offer.  Please support our ministry:</a:t>
            </a:r>
          </a:p>
          <a:p>
            <a:endParaRPr lang="en-US" sz="1400" dirty="0" smtClean="0"/>
          </a:p>
          <a:p>
            <a:pPr marL="171450" indent="-171450">
              <a:buFont typeface="Arial" panose="020B0604020202020204" pitchFamily="34" charset="0"/>
              <a:buChar char="•"/>
            </a:pPr>
            <a:r>
              <a:rPr lang="en-US" sz="1400" dirty="0" smtClean="0"/>
              <a:t>Please make your church members and parents aware of the resources we have for them by sharing</a:t>
            </a:r>
            <a:r>
              <a:rPr lang="en-US" sz="1400" baseline="0" dirty="0" smtClean="0"/>
              <a:t> NPH </a:t>
            </a:r>
            <a:r>
              <a:rPr lang="en-US" sz="1400" dirty="0" smtClean="0"/>
              <a:t>information materials that are sent to your church or school</a:t>
            </a:r>
            <a:r>
              <a:rPr lang="en-US" sz="1400" baseline="0" dirty="0" smtClean="0"/>
              <a:t> </a:t>
            </a:r>
            <a:endParaRPr lang="en-US" sz="1400" dirty="0" smtClean="0"/>
          </a:p>
          <a:p>
            <a:pPr marL="171450" indent="-171450">
              <a:buFont typeface="Arial" panose="020B0604020202020204" pitchFamily="34" charset="0"/>
              <a:buChar char="•"/>
            </a:pPr>
            <a:endParaRPr lang="en-US" sz="1400" dirty="0" smtClean="0"/>
          </a:p>
          <a:p>
            <a:pPr marL="171450" indent="-171450">
              <a:buFont typeface="Arial" panose="020B0604020202020204" pitchFamily="34" charset="0"/>
              <a:buChar char="•"/>
            </a:pPr>
            <a:r>
              <a:rPr lang="en-US" sz="1400" dirty="0" smtClean="0"/>
              <a:t>Host an NPH Book Fair to bring the NPH</a:t>
            </a:r>
            <a:r>
              <a:rPr lang="en-US" sz="1400" baseline="0" dirty="0" smtClean="0"/>
              <a:t> bookstore to your church or school  </a:t>
            </a:r>
            <a:endParaRPr lang="en-US" sz="1400" dirty="0" smtClean="0"/>
          </a:p>
          <a:p>
            <a:pPr marL="171450" indent="-171450">
              <a:buFont typeface="Arial" panose="020B0604020202020204" pitchFamily="34" charset="0"/>
              <a:buChar char="•"/>
            </a:pPr>
            <a:endParaRPr lang="en-US" sz="1400" dirty="0" smtClean="0"/>
          </a:p>
          <a:p>
            <a:pPr marL="171450" indent="-171450">
              <a:buFont typeface="Arial" panose="020B0604020202020204" pitchFamily="34" charset="0"/>
              <a:buChar char="•"/>
            </a:pPr>
            <a:r>
              <a:rPr lang="en-US" sz="1400" dirty="0" smtClean="0"/>
              <a:t>Like NPH on Facebook individually, as a church, or as a school to receive daily devotions,</a:t>
            </a:r>
            <a:r>
              <a:rPr lang="en-US" sz="1400" baseline="0" dirty="0" smtClean="0"/>
              <a:t> inspiration, news, and more</a:t>
            </a:r>
            <a:endParaRPr lang="en-US" sz="1400" dirty="0" smtClean="0"/>
          </a:p>
          <a:p>
            <a:pPr marL="171450" indent="-171450">
              <a:buFont typeface="Arial" panose="020B0604020202020204" pitchFamily="34" charset="0"/>
              <a:buChar char="•"/>
            </a:pPr>
            <a:endParaRPr lang="en-US" sz="1400" dirty="0" smtClean="0"/>
          </a:p>
          <a:p>
            <a:pPr marL="171450" indent="-171450">
              <a:buFont typeface="Arial" panose="020B0604020202020204" pitchFamily="34" charset="0"/>
              <a:buChar char="•"/>
            </a:pPr>
            <a:r>
              <a:rPr lang="en-US" sz="1400" dirty="0" smtClean="0"/>
              <a:t>And encourage your members and school parents to join the NPH EXTRA rewards program</a:t>
            </a:r>
            <a:r>
              <a:rPr lang="en-US" sz="1400" baseline="0" dirty="0" smtClean="0"/>
              <a:t> to give back to their church or school with every purchase they make</a:t>
            </a:r>
          </a:p>
          <a:p>
            <a:pPr marL="171450" indent="-171450">
              <a:buFont typeface="Arial" panose="020B0604020202020204" pitchFamily="34" charset="0"/>
              <a:buChar char="•"/>
            </a:pPr>
            <a:endParaRPr lang="en-US" sz="1400" baseline="0" dirty="0" smtClean="0"/>
          </a:p>
          <a:p>
            <a:pPr marL="0" indent="0">
              <a:buFont typeface="Arial" panose="020B0604020202020204" pitchFamily="34" charset="0"/>
              <a:buNone/>
            </a:pPr>
            <a:r>
              <a:rPr lang="en-US" sz="1400" b="1" baseline="0" dirty="0" smtClean="0"/>
              <a:t>THANK YOU again for your time and the opportunity to provide an update on the ministry of Northwestern Publishing House!</a:t>
            </a:r>
            <a:endParaRPr lang="en-US" sz="1400" b="1" dirty="0" smtClean="0"/>
          </a:p>
        </p:txBody>
      </p:sp>
      <p:sp>
        <p:nvSpPr>
          <p:cNvPr id="4" name="Slide Number Placeholder 3"/>
          <p:cNvSpPr>
            <a:spLocks noGrp="1"/>
          </p:cNvSpPr>
          <p:nvPr>
            <p:ph type="sldNum" sz="quarter" idx="10"/>
          </p:nvPr>
        </p:nvSpPr>
        <p:spPr/>
        <p:txBody>
          <a:bodyPr/>
          <a:lstStyle/>
          <a:p>
            <a:fld id="{EF743AD5-50C5-4AB1-A5AD-FD91DB62FC36}" type="slidenum">
              <a:rPr lang="en-US" smtClean="0"/>
              <a:t>19</a:t>
            </a:fld>
            <a:endParaRPr lang="en-US"/>
          </a:p>
        </p:txBody>
      </p:sp>
    </p:spTree>
    <p:extLst>
      <p:ext uri="{BB962C8B-B14F-4D97-AF65-F5344CB8AC3E}">
        <p14:creationId xmlns:p14="http://schemas.microsoft.com/office/powerpoint/2010/main" val="14270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NPH continues to work hard to develop resources that we pray will provide a benefit to those we serve.  You</a:t>
            </a:r>
            <a:r>
              <a:rPr lang="en-US" sz="1400" baseline="0" dirty="0" smtClean="0"/>
              <a:t> have received a print out of the resources NPH has recently produced.  I hope you will look over that handout for materials that will help you and your congregations grow in your Christian life.  Our goal is to produce Christ centered materials that will do just that.  Note the coupon on the first page.  Since you received this hand-out I did not want to rehearse everything contained in it but simply call your attention to what is available and especially call your attention to the coupon which you can use either in person at the retail store or on-line.  If you go on-line, you will notice that there is a new look to our on-line shopping.  We think you will find it easier to use and invite you to use the website often.</a:t>
            </a:r>
            <a:endParaRPr lang="en-US" sz="1400" dirty="0" smtClean="0"/>
          </a:p>
          <a:p>
            <a:endParaRPr lang="en-US" sz="1400" dirty="0" smtClean="0"/>
          </a:p>
          <a:p>
            <a:r>
              <a:rPr lang="en-US" sz="1400" i="1" dirty="0" smtClean="0"/>
              <a:t>We</a:t>
            </a:r>
            <a:r>
              <a:rPr lang="en-US" sz="1400" dirty="0" smtClean="0"/>
              <a:t> have been richly blessed to be able</a:t>
            </a:r>
            <a:r>
              <a:rPr lang="en-US" sz="1400" baseline="0" dirty="0" smtClean="0"/>
              <a:t> to serve you and your members with these Christian resources.  </a:t>
            </a:r>
            <a:endParaRPr lang="en-US" sz="1400" dirty="0" smtClean="0"/>
          </a:p>
          <a:p>
            <a:endParaRPr lang="en-US" sz="1400" dirty="0" smtClean="0"/>
          </a:p>
          <a:p>
            <a:r>
              <a:rPr lang="en-US" sz="1400" dirty="0" smtClean="0"/>
              <a:t>What</a:t>
            </a:r>
            <a:r>
              <a:rPr lang="en-US" sz="1400" baseline="0" dirty="0" smtClean="0"/>
              <a:t> I want to accomplish today is to highlight some of the Reformation materials that can help you celebrate the 500</a:t>
            </a:r>
            <a:r>
              <a:rPr lang="en-US" sz="1400" baseline="30000" dirty="0" smtClean="0"/>
              <a:t>th</a:t>
            </a:r>
            <a:r>
              <a:rPr lang="en-US" sz="1400" baseline="0" dirty="0" smtClean="0"/>
              <a:t> anniversary of the Reformation.</a:t>
            </a:r>
            <a:endParaRPr lang="en-US" sz="1400" dirty="0" smtClean="0"/>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73941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3AD5-50C5-4AB1-A5AD-FD91DB62FC36}" type="slidenum">
              <a:rPr lang="en-US" smtClean="0"/>
              <a:t>20</a:t>
            </a:fld>
            <a:endParaRPr lang="en-US"/>
          </a:p>
        </p:txBody>
      </p:sp>
    </p:spTree>
    <p:extLst>
      <p:ext uri="{BB962C8B-B14F-4D97-AF65-F5344CB8AC3E}">
        <p14:creationId xmlns:p14="http://schemas.microsoft.com/office/powerpoint/2010/main" val="4129465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For our</a:t>
            </a:r>
            <a:r>
              <a:rPr lang="en-US" sz="1400" baseline="0" dirty="0" smtClean="0"/>
              <a:t> Pastors NPH publishes Bible commentaries and various books on Christian doctrine, pastoral theology, and church history.  We have recently introduced:</a:t>
            </a:r>
          </a:p>
          <a:p>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effectLst/>
              </a:rPr>
              <a:t>Studies in the </a:t>
            </a:r>
            <a:r>
              <a:rPr lang="en-US" sz="1400" b="1" i="1" dirty="0" err="1" smtClean="0">
                <a:effectLst/>
              </a:rPr>
              <a:t>Smalcald</a:t>
            </a:r>
            <a:r>
              <a:rPr lang="en-US" sz="1400" b="1" i="1" dirty="0" smtClean="0">
                <a:effectLst/>
              </a:rPr>
              <a:t> Articles.</a:t>
            </a:r>
            <a:r>
              <a:rPr lang="en-US" sz="1400" b="0" i="0" baseline="0" dirty="0" smtClean="0">
                <a:effectLst/>
              </a:rPr>
              <a:t>  This book has been updated using a contemporary translation and reissued.  This is a significant study on Luther’s last will and testament created at the juncture of the formation of the </a:t>
            </a:r>
            <a:r>
              <a:rPr lang="en-US" sz="1400" b="0" i="0" baseline="0" dirty="0" err="1" smtClean="0">
                <a:effectLst/>
              </a:rPr>
              <a:t>Smalcald</a:t>
            </a:r>
            <a:r>
              <a:rPr lang="en-US" sz="1400" b="0" i="0" baseline="0" dirty="0" smtClean="0">
                <a:effectLst/>
              </a:rPr>
              <a:t> League when the Lutherans were called to defend their faith and their territories against the </a:t>
            </a:r>
            <a:r>
              <a:rPr lang="en-US" sz="1400" b="0" i="0" baseline="0" dirty="0" err="1" smtClean="0">
                <a:effectLst/>
              </a:rPr>
              <a:t>theat</a:t>
            </a:r>
            <a:r>
              <a:rPr lang="en-US" sz="1400" b="0" i="0" baseline="0" dirty="0" smtClean="0">
                <a:effectLst/>
              </a:rPr>
              <a:t> of military action by the </a:t>
            </a:r>
            <a:r>
              <a:rPr lang="en-US" sz="1400" b="0" i="0" baseline="0" dirty="0" err="1" smtClean="0">
                <a:effectLst/>
              </a:rPr>
              <a:t>Catholis</a:t>
            </a:r>
            <a:endParaRPr lang="en-US" sz="1400" b="0" i="0"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0" dirty="0" smtClean="0">
              <a:effectLst/>
            </a:endParaRPr>
          </a:p>
          <a:p>
            <a:r>
              <a:rPr lang="en-US" sz="1400" b="1" i="1" dirty="0" smtClean="0"/>
              <a:t>Reformation 55: The Enduring Relevance of the Lutheran Reformation: </a:t>
            </a:r>
            <a:r>
              <a:rPr lang="en-US" sz="1400" b="0" i="0" dirty="0" smtClean="0"/>
              <a:t>Essays</a:t>
            </a:r>
            <a:r>
              <a:rPr lang="en-US" sz="1400" b="0" i="0" baseline="0" dirty="0" smtClean="0"/>
              <a:t> by WELS scholars on the Lutheran </a:t>
            </a:r>
            <a:r>
              <a:rPr lang="en-US" sz="1400" b="0" i="0" baseline="0" dirty="0" err="1" smtClean="0"/>
              <a:t>Refermation</a:t>
            </a:r>
            <a:r>
              <a:rPr lang="en-US" sz="1400" b="0" i="0" baseline="0" dirty="0" smtClean="0"/>
              <a:t>.  A book commemorating the 500</a:t>
            </a:r>
            <a:r>
              <a:rPr lang="en-US" sz="1400" b="0" i="0" baseline="30000" dirty="0" smtClean="0"/>
              <a:t>th</a:t>
            </a:r>
            <a:r>
              <a:rPr lang="en-US" sz="1400" b="0" i="0" baseline="0" dirty="0" smtClean="0"/>
              <a:t> anniversary of the Reformation</a:t>
            </a:r>
            <a:endParaRPr lang="en-US" sz="1400" b="1" i="1" dirty="0" smtClean="0"/>
          </a:p>
          <a:p>
            <a:endParaRPr lang="en-US" sz="1400" b="1" i="1" baseline="0" dirty="0" smtClean="0"/>
          </a:p>
          <a:p>
            <a:r>
              <a:rPr lang="en-US" sz="1400" b="1" i="1" baseline="0" dirty="0" smtClean="0"/>
              <a:t>Doctor of Souls: The Art of Pastoral Theology </a:t>
            </a:r>
            <a:r>
              <a:rPr lang="en-US" sz="1400" b="0" i="0" baseline="0" dirty="0" smtClean="0"/>
              <a:t>A new text on pastoral theology written by Prof. John </a:t>
            </a:r>
            <a:r>
              <a:rPr lang="en-US" sz="1400" b="0" i="0" baseline="0" dirty="0" err="1" smtClean="0"/>
              <a:t>Schuetze</a:t>
            </a:r>
            <a:r>
              <a:rPr lang="en-US" sz="1400" b="0" i="0" baseline="0" dirty="0" smtClean="0"/>
              <a:t> of WLS</a:t>
            </a:r>
            <a:endParaRPr lang="en-US" sz="1400" baseline="0" dirty="0" smtClean="0"/>
          </a:p>
          <a:p>
            <a:endParaRPr lang="en-US" sz="1400" dirty="0" smtClean="0">
              <a:effectLst/>
            </a:endParaRPr>
          </a:p>
        </p:txBody>
      </p:sp>
      <p:sp>
        <p:nvSpPr>
          <p:cNvPr id="4" name="Slide Number Placeholder 3"/>
          <p:cNvSpPr>
            <a:spLocks noGrp="1"/>
          </p:cNvSpPr>
          <p:nvPr>
            <p:ph type="sldNum" sz="quarter" idx="10"/>
          </p:nvPr>
        </p:nvSpPr>
        <p:spPr/>
        <p:txBody>
          <a:bodyPr/>
          <a:lstStyle/>
          <a:p>
            <a:fld id="{EF743AD5-50C5-4AB1-A5AD-FD91DB62FC36}" type="slidenum">
              <a:rPr lang="en-US" smtClean="0"/>
              <a:t>3</a:t>
            </a:fld>
            <a:endParaRPr lang="en-US"/>
          </a:p>
        </p:txBody>
      </p:sp>
    </p:spTree>
    <p:extLst>
      <p:ext uri="{BB962C8B-B14F-4D97-AF65-F5344CB8AC3E}">
        <p14:creationId xmlns:p14="http://schemas.microsoft.com/office/powerpoint/2010/main" val="148798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 New Exposition of Luther’s Small</a:t>
            </a:r>
            <a:r>
              <a:rPr lang="en-US" sz="1400" baseline="0" dirty="0" smtClean="0"/>
              <a:t> Catechism</a:t>
            </a:r>
          </a:p>
          <a:p>
            <a:endParaRPr lang="en-US" sz="1400" baseline="0" dirty="0" smtClean="0"/>
          </a:p>
          <a:p>
            <a:r>
              <a:rPr lang="en-US" sz="1400" baseline="0" dirty="0" err="1" smtClean="0"/>
              <a:t>Gausewitz</a:t>
            </a:r>
            <a:r>
              <a:rPr lang="en-US" sz="1400" baseline="0" dirty="0" smtClean="0"/>
              <a:t> Catechism: 1956</a:t>
            </a:r>
          </a:p>
          <a:p>
            <a:r>
              <a:rPr lang="en-US" sz="1400" baseline="0" dirty="0" err="1" smtClean="0"/>
              <a:t>Kuske</a:t>
            </a:r>
            <a:r>
              <a:rPr lang="en-US" sz="1400" baseline="0" dirty="0" smtClean="0"/>
              <a:t> Catechism: 1982 (Revisions: 1989 and 1998)</a:t>
            </a:r>
          </a:p>
          <a:p>
            <a:endParaRPr lang="en-US" sz="1400" baseline="0" dirty="0" smtClean="0"/>
          </a:p>
          <a:p>
            <a:r>
              <a:rPr lang="en-US" sz="1400" baseline="0" dirty="0" smtClean="0"/>
              <a:t>Anniversary Catechism 2017</a:t>
            </a:r>
          </a:p>
          <a:p>
            <a:r>
              <a:rPr lang="en-US" sz="1400" baseline="0" dirty="0" smtClean="0"/>
              <a:t>	Smaller Size</a:t>
            </a:r>
          </a:p>
          <a:p>
            <a:r>
              <a:rPr lang="en-US" sz="1400" baseline="0" dirty="0" smtClean="0"/>
              <a:t>	</a:t>
            </a:r>
            <a:r>
              <a:rPr lang="en-US" sz="1400" baseline="0" dirty="0" err="1" smtClean="0"/>
              <a:t>Readibility</a:t>
            </a:r>
            <a:r>
              <a:rPr lang="en-US" sz="1400" baseline="0" dirty="0" smtClean="0"/>
              <a:t>; </a:t>
            </a:r>
            <a:r>
              <a:rPr lang="en-US" sz="1400" baseline="0" dirty="0" err="1" smtClean="0"/>
              <a:t>eash</a:t>
            </a:r>
            <a:r>
              <a:rPr lang="en-US" sz="1400" baseline="0" dirty="0" smtClean="0"/>
              <a:t> to follow and read through</a:t>
            </a:r>
          </a:p>
          <a:p>
            <a:r>
              <a:rPr lang="en-US" sz="1400" baseline="0" dirty="0" smtClean="0"/>
              <a:t>	Diagrams are revisited and updated where necessary</a:t>
            </a:r>
          </a:p>
          <a:p>
            <a:r>
              <a:rPr lang="en-US" sz="1400" baseline="0" dirty="0" smtClean="0"/>
              <a:t>	Color added: Each chief part (bleed to easily go to a section)</a:t>
            </a:r>
          </a:p>
          <a:p>
            <a:r>
              <a:rPr lang="en-US" sz="1400" baseline="0" dirty="0" smtClean="0"/>
              <a:t>	Connections: Foster Lutheran heritage</a:t>
            </a:r>
          </a:p>
          <a:p>
            <a:r>
              <a:rPr lang="en-US" sz="1400" baseline="0" dirty="0" smtClean="0"/>
              <a:t>		Life-long use</a:t>
            </a:r>
          </a:p>
          <a:p>
            <a:r>
              <a:rPr lang="en-US" sz="1400" baseline="0" dirty="0" smtClean="0"/>
              <a:t>		Devotional approach for family and </a:t>
            </a:r>
            <a:r>
              <a:rPr lang="en-US" sz="1400" baseline="0" dirty="0" err="1" smtClean="0"/>
              <a:t>indibiduals</a:t>
            </a:r>
            <a:endParaRPr lang="en-US" sz="1400" baseline="0" dirty="0" smtClean="0"/>
          </a:p>
          <a:p>
            <a:r>
              <a:rPr lang="en-US" sz="1400" baseline="0" dirty="0" smtClean="0"/>
              <a:t>		Hymns: consistent with new Lutheran hymnal</a:t>
            </a:r>
          </a:p>
          <a:p>
            <a:r>
              <a:rPr lang="en-US" sz="1400" baseline="0" dirty="0" smtClean="0"/>
              <a:t>	Appendices: Index, Scripture passages, glossary</a:t>
            </a:r>
          </a:p>
          <a:p>
            <a:r>
              <a:rPr lang="en-US" sz="1400" baseline="0" dirty="0" smtClean="0"/>
              <a:t>	51 unites</a:t>
            </a:r>
          </a:p>
          <a:p>
            <a:r>
              <a:rPr lang="en-US" sz="1400" baseline="0" dirty="0" smtClean="0"/>
              <a:t>	Explanations Sections</a:t>
            </a:r>
          </a:p>
          <a:p>
            <a:r>
              <a:rPr lang="en-US" sz="1400" baseline="0" dirty="0" smtClean="0"/>
              <a:t>	Two versions: NIV and ESV</a:t>
            </a:r>
          </a:p>
          <a:p>
            <a:endParaRPr lang="en-US" sz="1400" baseline="0" dirty="0" smtClean="0"/>
          </a:p>
          <a:p>
            <a:endParaRPr lang="en-US" dirty="0"/>
          </a:p>
        </p:txBody>
      </p:sp>
      <p:sp>
        <p:nvSpPr>
          <p:cNvPr id="4" name="Slide Number Placeholder 3"/>
          <p:cNvSpPr>
            <a:spLocks noGrp="1"/>
          </p:cNvSpPr>
          <p:nvPr>
            <p:ph type="sldNum" sz="quarter" idx="10"/>
          </p:nvPr>
        </p:nvSpPr>
        <p:spPr/>
        <p:txBody>
          <a:bodyPr/>
          <a:lstStyle/>
          <a:p>
            <a:fld id="{EF743AD5-50C5-4AB1-A5AD-FD91DB62FC36}" type="slidenum">
              <a:rPr lang="en-US" smtClean="0"/>
              <a:t>4</a:t>
            </a:fld>
            <a:endParaRPr lang="en-US"/>
          </a:p>
        </p:txBody>
      </p:sp>
    </p:spTree>
    <p:extLst>
      <p:ext uri="{BB962C8B-B14F-4D97-AF65-F5344CB8AC3E}">
        <p14:creationId xmlns:p14="http://schemas.microsoft.com/office/powerpoint/2010/main" val="1487988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Diagrams</a:t>
            </a:r>
            <a:r>
              <a:rPr lang="en-US" baseline="0" dirty="0" smtClean="0"/>
              <a:t> available electronically for classroom use</a:t>
            </a:r>
          </a:p>
          <a:p>
            <a:endParaRPr lang="en-US" dirty="0"/>
          </a:p>
        </p:txBody>
      </p:sp>
      <p:sp>
        <p:nvSpPr>
          <p:cNvPr id="4" name="Slide Number Placeholder 3"/>
          <p:cNvSpPr>
            <a:spLocks noGrp="1"/>
          </p:cNvSpPr>
          <p:nvPr>
            <p:ph type="sldNum" sz="quarter" idx="10"/>
          </p:nvPr>
        </p:nvSpPr>
        <p:spPr/>
        <p:txBody>
          <a:bodyPr/>
          <a:lstStyle/>
          <a:p>
            <a:fld id="{EF743AD5-50C5-4AB1-A5AD-FD91DB62FC36}" type="slidenum">
              <a:rPr lang="en-US" smtClean="0"/>
              <a:t>5</a:t>
            </a:fld>
            <a:endParaRPr lang="en-US"/>
          </a:p>
        </p:txBody>
      </p:sp>
    </p:spTree>
    <p:extLst>
      <p:ext uri="{BB962C8B-B14F-4D97-AF65-F5344CB8AC3E}">
        <p14:creationId xmlns:p14="http://schemas.microsoft.com/office/powerpoint/2010/main" val="1487988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companion for students to use</a:t>
            </a:r>
          </a:p>
          <a:p>
            <a:r>
              <a:rPr lang="en-US" baseline="0" dirty="0" smtClean="0"/>
              <a:t>	Questions without answers for all 51 lessons; room for notes</a:t>
            </a:r>
          </a:p>
          <a:p>
            <a:r>
              <a:rPr lang="en-US" baseline="0" dirty="0" smtClean="0"/>
              <a:t>	Space for assigned memory work; writing it out as a aid to memory work</a:t>
            </a:r>
          </a:p>
          <a:p>
            <a:r>
              <a:rPr lang="en-US" baseline="0" dirty="0" smtClean="0"/>
              <a:t>	Space to complete “Connections” sections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743AD5-50C5-4AB1-A5AD-FD91DB62FC36}" type="slidenum">
              <a:rPr lang="en-US" smtClean="0"/>
              <a:t>6</a:t>
            </a:fld>
            <a:endParaRPr lang="en-US"/>
          </a:p>
        </p:txBody>
      </p:sp>
    </p:spTree>
    <p:extLst>
      <p:ext uri="{BB962C8B-B14F-4D97-AF65-F5344CB8AC3E}">
        <p14:creationId xmlns:p14="http://schemas.microsoft.com/office/powerpoint/2010/main" val="1487988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5790"/>
            <a:ext cx="6172200" cy="4499609"/>
          </a:xfrm>
        </p:spPr>
        <p:txBody>
          <a:bodyPr/>
          <a:lstStyle/>
          <a:p>
            <a:r>
              <a:rPr lang="en-US" sz="1400" dirty="0" smtClean="0">
                <a:effectLst/>
              </a:rPr>
              <a:t>Thanks</a:t>
            </a:r>
            <a:r>
              <a:rPr lang="en-US" sz="1400" baseline="0" dirty="0" smtClean="0">
                <a:effectLst/>
              </a:rPr>
              <a:t> to the Wartburg Project for all their efforts.</a:t>
            </a:r>
          </a:p>
          <a:p>
            <a:endParaRPr lang="en-US" sz="1400" baseline="0" dirty="0" smtClean="0">
              <a:effectLst/>
            </a:endParaRPr>
          </a:p>
          <a:p>
            <a:r>
              <a:rPr lang="en-US" sz="1400" baseline="0" dirty="0" smtClean="0">
                <a:effectLst/>
              </a:rPr>
              <a:t>We are also working with them on the Old Testament.</a:t>
            </a:r>
            <a:endParaRPr lang="en-US" sz="1400" dirty="0" smtClean="0">
              <a:effectLst/>
            </a:endParaRPr>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Concentration</a:t>
            </a:r>
            <a:r>
              <a:rPr lang="en-US" b="1" baseline="0" dirty="0" smtClean="0">
                <a:effectLst/>
              </a:rPr>
              <a:t> today on Reformation Resources</a:t>
            </a:r>
          </a:p>
          <a:p>
            <a:endParaRPr lang="en-US" b="1" baseline="0" dirty="0" smtClean="0">
              <a:effectLst/>
            </a:endParaRPr>
          </a:p>
          <a:p>
            <a:r>
              <a:rPr lang="en-US" b="1" baseline="0" dirty="0" smtClean="0">
                <a:effectLst/>
              </a:rPr>
              <a:t>Goals of the Reformation 500 committee:</a:t>
            </a:r>
          </a:p>
          <a:p>
            <a:r>
              <a:rPr lang="en-US" b="1" baseline="0" dirty="0" smtClean="0">
                <a:effectLst/>
              </a:rPr>
              <a:t>	1. Provide resources for congregations to use to educate members about the truths God allowed Luther to recover.</a:t>
            </a:r>
          </a:p>
          <a:p>
            <a:r>
              <a:rPr lang="en-US" b="1" baseline="0" dirty="0" smtClean="0">
                <a:effectLst/>
              </a:rPr>
              <a:t>	2. Provide resources for congregations to reach out with the gospel</a:t>
            </a:r>
            <a:endParaRPr lang="en-US" b="1" dirty="0" smtClean="0">
              <a:effectLst/>
            </a:endParaRPr>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New Luther movie</a:t>
            </a:r>
          </a:p>
          <a:p>
            <a:endParaRPr lang="en-US" sz="1400" b="1" i="1" dirty="0" smtClean="0">
              <a:effectLst/>
            </a:endParaRPr>
          </a:p>
          <a:p>
            <a:r>
              <a:rPr lang="en-US" b="1" dirty="0" smtClean="0">
                <a:effectLst/>
              </a:rPr>
              <a:t>	1.</a:t>
            </a:r>
            <a:r>
              <a:rPr lang="en-US" b="1" baseline="0" dirty="0" smtClean="0">
                <a:effectLst/>
              </a:rPr>
              <a:t> Educate: See the movie </a:t>
            </a:r>
            <a:r>
              <a:rPr lang="en-US" b="1" baseline="0" dirty="0" err="1" smtClean="0">
                <a:effectLst/>
              </a:rPr>
              <a:t>Tugg</a:t>
            </a:r>
            <a:r>
              <a:rPr lang="en-US" b="1" baseline="0" dirty="0" smtClean="0">
                <a:effectLst/>
              </a:rPr>
              <a:t>  The theater experience will be an important event for your congregation and provide opportunity for outreach. </a:t>
            </a:r>
          </a:p>
          <a:p>
            <a:r>
              <a:rPr lang="en-US" b="1" baseline="0" dirty="0" smtClean="0">
                <a:effectLst/>
              </a:rPr>
              <a:t>	2. Movie will be available in Fall on DVD</a:t>
            </a:r>
            <a:endParaRPr lang="en-US" b="1" dirty="0" smtClean="0">
              <a:effectLst/>
            </a:endParaRPr>
          </a:p>
        </p:txBody>
      </p:sp>
      <p:sp>
        <p:nvSpPr>
          <p:cNvPr id="4" name="Slide Number Placeholder 3"/>
          <p:cNvSpPr>
            <a:spLocks noGrp="1"/>
          </p:cNvSpPr>
          <p:nvPr>
            <p:ph type="sldNum" sz="quarter" idx="10"/>
          </p:nvPr>
        </p:nvSpPr>
        <p:spPr/>
        <p:txBody>
          <a:bodyPr/>
          <a:lstStyle/>
          <a:p>
            <a:fld id="{EF743AD5-50C5-4AB1-A5AD-FD91DB62FC3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87988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t>6/1/17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383F20-D6B3-44CC-BDFA-78C8CB82882C}" type="slidenum">
              <a:rPr lang="en-US" smtClean="0"/>
              <a:t>‹#›</a:t>
            </a:fld>
            <a:endParaRPr lang="en-US"/>
          </a:p>
        </p:txBody>
      </p:sp>
    </p:spTree>
    <p:extLst>
      <p:ext uri="{BB962C8B-B14F-4D97-AF65-F5344CB8AC3E}">
        <p14:creationId xmlns:p14="http://schemas.microsoft.com/office/powerpoint/2010/main" val="3045334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t>6/1/17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383F20-D6B3-44CC-BDFA-78C8CB82882C}" type="slidenum">
              <a:rPr lang="en-US" smtClean="0"/>
              <a:t>‹#›</a:t>
            </a:fld>
            <a:endParaRPr lang="en-US"/>
          </a:p>
        </p:txBody>
      </p:sp>
    </p:spTree>
    <p:extLst>
      <p:ext uri="{BB962C8B-B14F-4D97-AF65-F5344CB8AC3E}">
        <p14:creationId xmlns:p14="http://schemas.microsoft.com/office/powerpoint/2010/main" val="861644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t>6/1/17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383F20-D6B3-44CC-BDFA-78C8CB82882C}" type="slidenum">
              <a:rPr lang="en-US" smtClean="0"/>
              <a:t>‹#›</a:t>
            </a:fld>
            <a:endParaRPr lang="en-US"/>
          </a:p>
        </p:txBody>
      </p:sp>
    </p:spTree>
    <p:extLst>
      <p:ext uri="{BB962C8B-B14F-4D97-AF65-F5344CB8AC3E}">
        <p14:creationId xmlns:p14="http://schemas.microsoft.com/office/powerpoint/2010/main" val="4134753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52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372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672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144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164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663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088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904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t>6/1/17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383F20-D6B3-44CC-BDFA-78C8CB82882C}" type="slidenum">
              <a:rPr lang="en-US" smtClean="0"/>
              <a:t>‹#›</a:t>
            </a:fld>
            <a:endParaRPr lang="en-US"/>
          </a:p>
        </p:txBody>
      </p:sp>
    </p:spTree>
    <p:extLst>
      <p:ext uri="{BB962C8B-B14F-4D97-AF65-F5344CB8AC3E}">
        <p14:creationId xmlns:p14="http://schemas.microsoft.com/office/powerpoint/2010/main" val="2575919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402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80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200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065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574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620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962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151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526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59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95434A-23DD-46F6-A535-A028FF340716}" type="datetimeFigureOut">
              <a:rPr lang="en-US" smtClean="0"/>
              <a:t>6/1/17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383F20-D6B3-44CC-BDFA-78C8CB82882C}" type="slidenum">
              <a:rPr lang="en-US" smtClean="0"/>
              <a:t>‹#›</a:t>
            </a:fld>
            <a:endParaRPr lang="en-US"/>
          </a:p>
        </p:txBody>
      </p:sp>
    </p:spTree>
    <p:extLst>
      <p:ext uri="{BB962C8B-B14F-4D97-AF65-F5344CB8AC3E}">
        <p14:creationId xmlns:p14="http://schemas.microsoft.com/office/powerpoint/2010/main" val="3515700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234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806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773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256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428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706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226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608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79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09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95434A-23DD-46F6-A535-A028FF340716}" type="datetimeFigureOut">
              <a:rPr lang="en-US" smtClean="0"/>
              <a:t>6/1/17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383F20-D6B3-44CC-BDFA-78C8CB82882C}" type="slidenum">
              <a:rPr lang="en-US" smtClean="0"/>
              <a:t>‹#›</a:t>
            </a:fld>
            <a:endParaRPr lang="en-US"/>
          </a:p>
        </p:txBody>
      </p:sp>
    </p:spTree>
    <p:extLst>
      <p:ext uri="{BB962C8B-B14F-4D97-AF65-F5344CB8AC3E}">
        <p14:creationId xmlns:p14="http://schemas.microsoft.com/office/powerpoint/2010/main" val="359237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177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093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898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137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342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865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717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795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052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35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95434A-23DD-46F6-A535-A028FF340716}" type="datetimeFigureOut">
              <a:rPr lang="en-US" smtClean="0"/>
              <a:t>6/1/17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383F20-D6B3-44CC-BDFA-78C8CB82882C}" type="slidenum">
              <a:rPr lang="en-US" smtClean="0"/>
              <a:t>‹#›</a:t>
            </a:fld>
            <a:endParaRPr lang="en-US"/>
          </a:p>
        </p:txBody>
      </p:sp>
    </p:spTree>
    <p:extLst>
      <p:ext uri="{BB962C8B-B14F-4D97-AF65-F5344CB8AC3E}">
        <p14:creationId xmlns:p14="http://schemas.microsoft.com/office/powerpoint/2010/main" val="2569604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21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083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176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2173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8916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2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95434A-23DD-46F6-A535-A028FF340716}" type="datetimeFigureOut">
              <a:rPr lang="en-US" smtClean="0"/>
              <a:t>6/1/17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383F20-D6B3-44CC-BDFA-78C8CB82882C}" type="slidenum">
              <a:rPr lang="en-US" smtClean="0"/>
              <a:t>‹#›</a:t>
            </a:fld>
            <a:endParaRPr lang="en-US"/>
          </a:p>
        </p:txBody>
      </p:sp>
    </p:spTree>
    <p:extLst>
      <p:ext uri="{BB962C8B-B14F-4D97-AF65-F5344CB8AC3E}">
        <p14:creationId xmlns:p14="http://schemas.microsoft.com/office/powerpoint/2010/main" val="327056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95434A-23DD-46F6-A535-A028FF340716}" type="datetimeFigureOut">
              <a:rPr lang="en-US" smtClean="0"/>
              <a:t>6/1/17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383F20-D6B3-44CC-BDFA-78C8CB82882C}" type="slidenum">
              <a:rPr lang="en-US" smtClean="0"/>
              <a:t>‹#›</a:t>
            </a:fld>
            <a:endParaRPr lang="en-US"/>
          </a:p>
        </p:txBody>
      </p:sp>
    </p:spTree>
    <p:extLst>
      <p:ext uri="{BB962C8B-B14F-4D97-AF65-F5344CB8AC3E}">
        <p14:creationId xmlns:p14="http://schemas.microsoft.com/office/powerpoint/2010/main" val="2099518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34A-23DD-46F6-A535-A028FF340716}" type="datetimeFigureOut">
              <a:rPr lang="en-US" smtClean="0"/>
              <a:t>6/1/17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383F20-D6B3-44CC-BDFA-78C8CB82882C}" type="slidenum">
              <a:rPr lang="en-US" smtClean="0"/>
              <a:t>‹#›</a:t>
            </a:fld>
            <a:endParaRPr lang="en-US"/>
          </a:p>
        </p:txBody>
      </p:sp>
    </p:spTree>
    <p:extLst>
      <p:ext uri="{BB962C8B-B14F-4D97-AF65-F5344CB8AC3E}">
        <p14:creationId xmlns:p14="http://schemas.microsoft.com/office/powerpoint/2010/main" val="2413427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34A-23DD-46F6-A535-A028FF340716}" type="datetimeFigureOut">
              <a:rPr lang="en-US" smtClean="0"/>
              <a:t>6/1/17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383F20-D6B3-44CC-BDFA-78C8CB82882C}" type="slidenum">
              <a:rPr lang="en-US" smtClean="0"/>
              <a:t>‹#›</a:t>
            </a:fld>
            <a:endParaRPr lang="en-US"/>
          </a:p>
        </p:txBody>
      </p:sp>
    </p:spTree>
    <p:extLst>
      <p:ext uri="{BB962C8B-B14F-4D97-AF65-F5344CB8AC3E}">
        <p14:creationId xmlns:p14="http://schemas.microsoft.com/office/powerpoint/2010/main" val="35419757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5434A-23DD-46F6-A535-A028FF340716}" type="datetimeFigureOut">
              <a:rPr lang="en-US" smtClean="0"/>
              <a:t>6/1/17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83F20-D6B3-44CC-BDFA-78C8CB82882C}" type="slidenum">
              <a:rPr lang="en-US" smtClean="0"/>
              <a:t>‹#›</a:t>
            </a:fld>
            <a:endParaRPr lang="en-US"/>
          </a:p>
        </p:txBody>
      </p:sp>
    </p:spTree>
    <p:extLst>
      <p:ext uri="{BB962C8B-B14F-4D97-AF65-F5344CB8AC3E}">
        <p14:creationId xmlns:p14="http://schemas.microsoft.com/office/powerpoint/2010/main" val="4115428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4498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20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3866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5434A-23DD-46F6-A535-A028FF340716}" type="datetimeFigureOut">
              <a:rPr lang="en-US" smtClean="0">
                <a:solidFill>
                  <a:prstClr val="black">
                    <a:tint val="75000"/>
                  </a:prstClr>
                </a:solidFill>
              </a:rPr>
              <a:pPr/>
              <a:t>6/1/17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83F20-D6B3-44CC-BDFA-78C8CB828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6799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png"/><Relationship Id="rId5" Type="http://schemas.openxmlformats.org/officeDocument/2006/relationships/image" Target="../media/image14.emf"/><Relationship Id="rId6" Type="http://schemas.openxmlformats.org/officeDocument/2006/relationships/image" Target="../media/image15.png"/><Relationship Id="rId1" Type="http://schemas.openxmlformats.org/officeDocument/2006/relationships/themeOverride" Target="../theme/themeOverride9.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4.png"/><Relationship Id="rId5" Type="http://schemas.openxmlformats.org/officeDocument/2006/relationships/image" Target="../media/image16.png"/><Relationship Id="rId1" Type="http://schemas.openxmlformats.org/officeDocument/2006/relationships/themeOverride" Target="../theme/themeOverride10.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4.png"/><Relationship Id="rId5" Type="http://schemas.openxmlformats.org/officeDocument/2006/relationships/image" Target="../media/image17.png"/><Relationship Id="rId1" Type="http://schemas.openxmlformats.org/officeDocument/2006/relationships/themeOverride" Target="../theme/themeOverride11.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4.png"/><Relationship Id="rId5" Type="http://schemas.openxmlformats.org/officeDocument/2006/relationships/image" Target="../media/image18.jpeg"/><Relationship Id="rId1" Type="http://schemas.openxmlformats.org/officeDocument/2006/relationships/themeOverride" Target="../theme/themeOverride12.xml"/><Relationship Id="rId2"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png"/><Relationship Id="rId1" Type="http://schemas.openxmlformats.org/officeDocument/2006/relationships/themeOverride" Target="../theme/themeOverride13.xml"/><Relationship Id="rId2"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png"/><Relationship Id="rId5" Type="http://schemas.openxmlformats.org/officeDocument/2006/relationships/image" Target="../media/image19.emf"/><Relationship Id="rId1" Type="http://schemas.openxmlformats.org/officeDocument/2006/relationships/themeOverride" Target="../theme/themeOverride14.xml"/><Relationship Id="rId2"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4.png"/><Relationship Id="rId5" Type="http://schemas.openxmlformats.org/officeDocument/2006/relationships/image" Target="../media/image20.gif"/><Relationship Id="rId6" Type="http://schemas.openxmlformats.org/officeDocument/2006/relationships/image" Target="../media/image21.gif"/><Relationship Id="rId1" Type="http://schemas.openxmlformats.org/officeDocument/2006/relationships/themeOverride" Target="../theme/themeOverride15.xml"/><Relationship Id="rId2"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4.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themeOverride" Target="../theme/themeOverride16.xml"/><Relationship Id="rId2"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4.png"/><Relationship Id="rId5" Type="http://schemas.openxmlformats.org/officeDocument/2006/relationships/image" Target="../media/image24.png"/><Relationship Id="rId1" Type="http://schemas.openxmlformats.org/officeDocument/2006/relationships/themeOverride" Target="../theme/themeOverride17.xml"/><Relationship Id="rId2"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themeOverride" Target="../theme/themeOverride18.x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0.png"/><Relationship Id="rId1" Type="http://schemas.openxmlformats.org/officeDocument/2006/relationships/themeOverride" Target="../theme/themeOverride19.xml"/><Relationship Id="rId2"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4.png"/><Relationship Id="rId5" Type="http://schemas.openxmlformats.org/officeDocument/2006/relationships/image" Target="../media/image7.pn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4.png"/><Relationship Id="rId5" Type="http://schemas.openxmlformats.org/officeDocument/2006/relationships/image" Target="../media/image8.emf"/><Relationship Id="rId6" Type="http://schemas.openxmlformats.org/officeDocument/2006/relationships/image" Target="../media/image9.emf"/><Relationship Id="rId1" Type="http://schemas.openxmlformats.org/officeDocument/2006/relationships/themeOverride" Target="../theme/themeOverride4.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png"/><Relationship Id="rId5" Type="http://schemas.openxmlformats.org/officeDocument/2006/relationships/image" Target="../media/image10.emf"/><Relationship Id="rId1" Type="http://schemas.openxmlformats.org/officeDocument/2006/relationships/themeOverride" Target="../theme/themeOverride5.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4.png"/><Relationship Id="rId5" Type="http://schemas.openxmlformats.org/officeDocument/2006/relationships/image" Target="../media/image11.png"/><Relationship Id="rId1" Type="http://schemas.openxmlformats.org/officeDocument/2006/relationships/themeOverride" Target="../theme/themeOverride6.xml"/><Relationship Id="rId2"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4.png"/><Relationship Id="rId5" Type="http://schemas.openxmlformats.org/officeDocument/2006/relationships/image" Target="../media/image12.jpeg"/><Relationship Id="rId1" Type="http://schemas.openxmlformats.org/officeDocument/2006/relationships/themeOverride" Target="../theme/themeOverride7.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png"/><Relationship Id="rId5" Type="http://schemas.openxmlformats.org/officeDocument/2006/relationships/image" Target="../media/image13.jpg"/><Relationship Id="rId1" Type="http://schemas.openxmlformats.org/officeDocument/2006/relationships/themeOverride" Target="../theme/themeOverride8.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648200"/>
            <a:ext cx="6400800" cy="1752600"/>
          </a:xfrm>
        </p:spPr>
        <p:txBody>
          <a:bodyPr/>
          <a:lstStyle/>
          <a:p>
            <a:r>
              <a:rPr lang="en-US" dirty="0" smtClean="0"/>
              <a:t>Western Wisconsin District</a:t>
            </a:r>
          </a:p>
          <a:p>
            <a:r>
              <a:rPr lang="en-US" sz="2800" dirty="0" smtClean="0"/>
              <a:t>June 6, 2017</a:t>
            </a:r>
            <a:endParaRPr lang="en-US" sz="28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636713"/>
            <a:ext cx="75596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67578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FFFF00"/>
                </a:solidFill>
                <a:effectLst>
                  <a:outerShdw blurRad="38100" dist="38100" dir="2700000" algn="tl">
                    <a:srgbClr val="000000">
                      <a:alpha val="43137"/>
                    </a:srgbClr>
                  </a:outerShdw>
                </a:effectLst>
              </a:rPr>
              <a:t>         A Return to Grace Resources</a:t>
            </a:r>
            <a:endParaRPr lang="en-US" b="1" i="1" dirty="0">
              <a:solidFill>
                <a:srgbClr val="FFFF00"/>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r="39460"/>
          <a:stretch/>
        </p:blipFill>
        <p:spPr bwMode="auto">
          <a:xfrm>
            <a:off x="1371600" y="2057400"/>
            <a:ext cx="2057399" cy="3017520"/>
          </a:xfrm>
          <a:prstGeom prst="rect">
            <a:avLst/>
          </a:prstGeom>
          <a:noFill/>
          <a:ln>
            <a:noFill/>
          </a:ln>
          <a:effectLst>
            <a:outerShdw blurRad="50800" dist="38100" dir="2700000" sx="102000" sy="102000" algn="tl" rotWithShape="0">
              <a:prstClr val="black">
                <a:alpha val="3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r="36750"/>
          <a:stretch/>
        </p:blipFill>
        <p:spPr bwMode="auto">
          <a:xfrm>
            <a:off x="5257800" y="2133600"/>
            <a:ext cx="2144474" cy="3017520"/>
          </a:xfrm>
          <a:prstGeom prst="rect">
            <a:avLst/>
          </a:prstGeom>
          <a:noFill/>
          <a:ln>
            <a:noFill/>
          </a:ln>
          <a:effectLst>
            <a:outerShdw blurRad="50800" dist="38100" dir="2700000" sx="102000" sy="102000" algn="tl" rotWithShape="0">
              <a:prstClr val="black">
                <a:alpha val="3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3000" y="5638800"/>
            <a:ext cx="2971800" cy="461665"/>
          </a:xfrm>
          <a:prstGeom prst="rect">
            <a:avLst/>
          </a:prstGeom>
          <a:noFill/>
        </p:spPr>
        <p:txBody>
          <a:bodyPr wrap="square" rtlCol="0">
            <a:spAutoFit/>
          </a:bodyPr>
          <a:lstStyle/>
          <a:p>
            <a:r>
              <a:rPr lang="en-US" sz="2400" b="1" dirty="0" smtClean="0">
                <a:solidFill>
                  <a:srgbClr val="800000"/>
                </a:solidFill>
              </a:rPr>
              <a:t>DVD Available in Fall</a:t>
            </a:r>
            <a:endParaRPr lang="en-US" sz="2400" b="1" dirty="0">
              <a:solidFill>
                <a:srgbClr val="800000"/>
              </a:solidFill>
            </a:endParaRPr>
          </a:p>
        </p:txBody>
      </p:sp>
      <p:sp>
        <p:nvSpPr>
          <p:cNvPr id="5" name="TextBox 4"/>
          <p:cNvSpPr txBox="1"/>
          <p:nvPr/>
        </p:nvSpPr>
        <p:spPr>
          <a:xfrm>
            <a:off x="4800600" y="5334000"/>
            <a:ext cx="3276600" cy="1754326"/>
          </a:xfrm>
          <a:prstGeom prst="rect">
            <a:avLst/>
          </a:prstGeom>
          <a:noFill/>
        </p:spPr>
        <p:txBody>
          <a:bodyPr wrap="square" rtlCol="0">
            <a:spAutoFit/>
          </a:bodyPr>
          <a:lstStyle/>
          <a:p>
            <a:pPr algn="ctr"/>
            <a:r>
              <a:rPr lang="en-US" sz="2400" b="1" dirty="0" smtClean="0">
                <a:solidFill>
                  <a:srgbClr val="800000"/>
                </a:solidFill>
              </a:rPr>
              <a:t>Four Lesson Bible Study with 10 Minute Video Clips </a:t>
            </a:r>
          </a:p>
          <a:p>
            <a:endParaRPr lang="en-US" b="1" dirty="0">
              <a:solidFill>
                <a:srgbClr val="800000"/>
              </a:solidFill>
            </a:endParaRPr>
          </a:p>
          <a:p>
            <a:endParaRPr lang="en-US" b="1" dirty="0">
              <a:solidFill>
                <a:srgbClr val="800000"/>
              </a:solidFill>
            </a:endParaRPr>
          </a:p>
        </p:txBody>
      </p:sp>
      <p:sp>
        <p:nvSpPr>
          <p:cNvPr id="11" name="TextBox 10"/>
          <p:cNvSpPr txBox="1"/>
          <p:nvPr/>
        </p:nvSpPr>
        <p:spPr>
          <a:xfrm rot="1934040">
            <a:off x="6177365" y="2007950"/>
            <a:ext cx="2519511" cy="461665"/>
          </a:xfrm>
          <a:prstGeom prst="rect">
            <a:avLst/>
          </a:prstGeom>
          <a:noFill/>
        </p:spPr>
        <p:txBody>
          <a:bodyPr wrap="square" rtlCol="0">
            <a:spAutoFit/>
          </a:bodyPr>
          <a:lstStyle/>
          <a:p>
            <a:r>
              <a:rPr lang="en-US" sz="2000" b="1" dirty="0" smtClean="0">
                <a:solidFill>
                  <a:srgbClr val="008000"/>
                </a:solidFill>
              </a:rPr>
              <a:t>    </a:t>
            </a:r>
            <a:r>
              <a:rPr lang="en-US" sz="2400" b="1" dirty="0" smtClean="0">
                <a:solidFill>
                  <a:srgbClr val="008000"/>
                </a:solidFill>
              </a:rPr>
              <a:t>Available now </a:t>
            </a:r>
            <a:endParaRPr lang="en-US" sz="2400" b="1" dirty="0">
              <a:solidFill>
                <a:srgbClr val="008000"/>
              </a:solidFill>
            </a:endParaRPr>
          </a:p>
        </p:txBody>
      </p:sp>
    </p:spTree>
    <p:extLst>
      <p:ext uri="{BB962C8B-B14F-4D97-AF65-F5344CB8AC3E}">
        <p14:creationId xmlns:p14="http://schemas.microsoft.com/office/powerpoint/2010/main" val="103815451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b="1" i="1" dirty="0" smtClean="0">
                <a:solidFill>
                  <a:srgbClr val="FFFF00"/>
                </a:solidFill>
                <a:effectLst>
                  <a:outerShdw blurRad="38100" dist="38100" dir="2700000" algn="tl">
                    <a:srgbClr val="000000">
                      <a:alpha val="43137"/>
                    </a:srgbClr>
                  </a:outerShdw>
                </a:effectLst>
              </a:rPr>
              <a:t>         Reformation: Grace, Faith, Scripture</a:t>
            </a:r>
            <a:endParaRPr lang="en-US" b="1" i="1" dirty="0">
              <a:solidFill>
                <a:srgbClr val="FFFF00"/>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36588"/>
          <a:stretch/>
        </p:blipFill>
        <p:spPr bwMode="auto">
          <a:xfrm>
            <a:off x="1219200" y="1981200"/>
            <a:ext cx="2819400" cy="3950552"/>
          </a:xfrm>
          <a:prstGeom prst="rect">
            <a:avLst/>
          </a:prstGeom>
          <a:noFill/>
          <a:ln>
            <a:noFill/>
          </a:ln>
          <a:effectLst>
            <a:outerShdw blurRad="50800" dist="38100" dir="2700000" sx="102000" sy="102000" algn="tl" rotWithShape="0">
              <a:prstClr val="black">
                <a:alpha val="3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48200" y="2209800"/>
            <a:ext cx="4191000" cy="5570757"/>
          </a:xfrm>
          <a:prstGeom prst="rect">
            <a:avLst/>
          </a:prstGeom>
          <a:noFill/>
        </p:spPr>
        <p:txBody>
          <a:bodyPr wrap="square" rtlCol="0">
            <a:spAutoFit/>
          </a:bodyPr>
          <a:lstStyle/>
          <a:p>
            <a:r>
              <a:rPr lang="en-US" sz="3200" b="1" dirty="0" smtClean="0">
                <a:solidFill>
                  <a:srgbClr val="800000"/>
                </a:solidFill>
              </a:rPr>
              <a:t>An Adaptable Resource</a:t>
            </a:r>
          </a:p>
          <a:p>
            <a:r>
              <a:rPr lang="en-US" dirty="0" smtClean="0"/>
              <a:t>Includes:</a:t>
            </a:r>
          </a:p>
          <a:p>
            <a:pPr marL="285750" indent="-285750">
              <a:buFont typeface="Arial"/>
              <a:buChar char="•"/>
            </a:pPr>
            <a:r>
              <a:rPr lang="en-US" dirty="0" smtClean="0"/>
              <a:t>12 Vignettes (3-4 minutes)</a:t>
            </a:r>
          </a:p>
          <a:p>
            <a:pPr marL="285750" indent="-285750">
              <a:buFont typeface="Arial"/>
              <a:buChar char="•"/>
            </a:pPr>
            <a:endParaRPr lang="en-US" dirty="0" smtClean="0"/>
          </a:p>
          <a:p>
            <a:pPr marL="285750" indent="-285750">
              <a:buFont typeface="Arial"/>
              <a:buChar char="•"/>
            </a:pPr>
            <a:r>
              <a:rPr lang="en-US" dirty="0" smtClean="0"/>
              <a:t>A Short Bible Study on each vignette</a:t>
            </a:r>
          </a:p>
          <a:p>
            <a:pPr marL="285750" indent="-285750">
              <a:buFont typeface="Arial"/>
              <a:buChar char="•"/>
            </a:pPr>
            <a:endParaRPr lang="en-US" dirty="0" smtClean="0"/>
          </a:p>
          <a:p>
            <a:pPr marL="285750" indent="-285750">
              <a:buFont typeface="Arial"/>
              <a:buChar char="•"/>
            </a:pPr>
            <a:r>
              <a:rPr lang="en-US" dirty="0" smtClean="0"/>
              <a:t>A Longer Bible Study on each vignette</a:t>
            </a:r>
          </a:p>
          <a:p>
            <a:pPr marL="285750" indent="-285750">
              <a:buFont typeface="Arial"/>
              <a:buChar char="•"/>
            </a:pPr>
            <a:endParaRPr lang="en-US" dirty="0" smtClean="0"/>
          </a:p>
          <a:p>
            <a:pPr marL="285750" indent="-285750">
              <a:buFont typeface="Arial"/>
              <a:buChar char="•"/>
            </a:pPr>
            <a:r>
              <a:rPr lang="en-US" dirty="0" smtClean="0"/>
              <a:t>Digital Bulletin inserts  (color and </a:t>
            </a:r>
            <a:r>
              <a:rPr lang="en-US" dirty="0" err="1" smtClean="0"/>
              <a:t>grayscale</a:t>
            </a:r>
            <a:r>
              <a:rPr lang="en-US" dirty="0" smtClean="0"/>
              <a:t>)</a:t>
            </a:r>
          </a:p>
          <a:p>
            <a:pPr marL="285750" indent="-285750">
              <a:buFont typeface="Arial"/>
              <a:buChar char="•"/>
            </a:pPr>
            <a:endParaRPr lang="en-US" dirty="0" smtClean="0"/>
          </a:p>
          <a:p>
            <a:pPr marL="285750" indent="-285750">
              <a:buFont typeface="Arial"/>
              <a:buChar char="•"/>
            </a:pPr>
            <a:r>
              <a:rPr lang="en-US" dirty="0" smtClean="0"/>
              <a:t>Promotional Tool Kit</a:t>
            </a:r>
            <a:endParaRPr lang="en-US" dirty="0"/>
          </a:p>
          <a:p>
            <a:pPr marL="285750" indent="-285750">
              <a:buFont typeface="Arial"/>
              <a:buChar char="•"/>
            </a:pPr>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7" name="Rectangle 6"/>
          <p:cNvSpPr/>
          <p:nvPr/>
        </p:nvSpPr>
        <p:spPr>
          <a:xfrm rot="19757639">
            <a:off x="382887" y="1879877"/>
            <a:ext cx="1710725" cy="400110"/>
          </a:xfrm>
          <a:prstGeom prst="rect">
            <a:avLst/>
          </a:prstGeom>
        </p:spPr>
        <p:txBody>
          <a:bodyPr wrap="none">
            <a:spAutoFit/>
          </a:bodyPr>
          <a:lstStyle/>
          <a:p>
            <a:r>
              <a:rPr lang="en-US" sz="2000" b="1" dirty="0">
                <a:solidFill>
                  <a:srgbClr val="008000"/>
                </a:solidFill>
              </a:rPr>
              <a:t>Available now </a:t>
            </a:r>
            <a:endParaRPr lang="en-US" sz="2000" dirty="0"/>
          </a:p>
        </p:txBody>
      </p:sp>
      <p:sp>
        <p:nvSpPr>
          <p:cNvPr id="11" name="Rectangle 10"/>
          <p:cNvSpPr/>
          <p:nvPr/>
        </p:nvSpPr>
        <p:spPr>
          <a:xfrm>
            <a:off x="2057400" y="6172200"/>
            <a:ext cx="5827587" cy="461665"/>
          </a:xfrm>
          <a:prstGeom prst="rect">
            <a:avLst/>
          </a:prstGeom>
        </p:spPr>
        <p:txBody>
          <a:bodyPr wrap="none">
            <a:spAutoFit/>
          </a:bodyPr>
          <a:lstStyle/>
          <a:p>
            <a:r>
              <a:rPr lang="en-US" sz="2400" b="1" dirty="0"/>
              <a:t>Separate DVD with only  Vignettes Available</a:t>
            </a:r>
          </a:p>
        </p:txBody>
      </p:sp>
    </p:spTree>
    <p:extLst>
      <p:ext uri="{BB962C8B-B14F-4D97-AF65-F5344CB8AC3E}">
        <p14:creationId xmlns:p14="http://schemas.microsoft.com/office/powerpoint/2010/main" val="201789744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FFFF00"/>
                </a:solidFill>
                <a:effectLst>
                  <a:outerShdw blurRad="38100" dist="38100" dir="2700000" algn="tl">
                    <a:srgbClr val="000000">
                      <a:alpha val="43137"/>
                    </a:srgbClr>
                  </a:outerShdw>
                </a:effectLst>
              </a:rPr>
              <a:t>         Luther Then—Lutherans Today</a:t>
            </a:r>
            <a:endParaRPr lang="en-US" b="1" i="1" dirty="0">
              <a:solidFill>
                <a:srgbClr val="FFFF00"/>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0" y="1295400"/>
            <a:ext cx="4191000" cy="6894196"/>
          </a:xfrm>
          <a:prstGeom prst="rect">
            <a:avLst/>
          </a:prstGeom>
          <a:noFill/>
        </p:spPr>
        <p:txBody>
          <a:bodyPr wrap="square" rtlCol="0">
            <a:spAutoFit/>
          </a:bodyPr>
          <a:lstStyle/>
          <a:p>
            <a:pPr algn="ctr"/>
            <a:r>
              <a:rPr lang="en-US" sz="3200" b="1" dirty="0" smtClean="0">
                <a:solidFill>
                  <a:srgbClr val="800000"/>
                </a:solidFill>
              </a:rPr>
              <a:t>A Resource For Children</a:t>
            </a:r>
          </a:p>
          <a:p>
            <a:r>
              <a:rPr lang="en-US" dirty="0" smtClean="0"/>
              <a:t>Includes:</a:t>
            </a:r>
          </a:p>
          <a:p>
            <a:pPr marL="285750" indent="-285750">
              <a:buFont typeface="Arial"/>
              <a:buChar char="•"/>
            </a:pPr>
            <a:r>
              <a:rPr lang="en-US" dirty="0" smtClean="0"/>
              <a:t>A 25 Minutes Film on Luther’s Life</a:t>
            </a:r>
          </a:p>
          <a:p>
            <a:pPr marL="742950" lvl="1" indent="-285750">
              <a:buFont typeface="Arial"/>
              <a:buChar char="•"/>
            </a:pPr>
            <a:r>
              <a:rPr lang="en-US" i="1" dirty="0" smtClean="0"/>
              <a:t>God’s Plan for Luther and Me</a:t>
            </a:r>
          </a:p>
          <a:p>
            <a:pPr marL="285750" indent="-285750">
              <a:buFont typeface="Arial"/>
              <a:buChar char="•"/>
            </a:pPr>
            <a:endParaRPr lang="en-US" dirty="0" smtClean="0"/>
          </a:p>
          <a:p>
            <a:pPr marL="285750" indent="-285750">
              <a:buFont typeface="Arial"/>
              <a:buChar char="•"/>
            </a:pPr>
            <a:r>
              <a:rPr lang="en-US" dirty="0" smtClean="0"/>
              <a:t>Classroom Activities (Two levels)</a:t>
            </a:r>
          </a:p>
          <a:p>
            <a:pPr marL="285750" indent="-285750">
              <a:buFont typeface="Arial"/>
              <a:buChar char="•"/>
            </a:pPr>
            <a:endParaRPr lang="en-US" dirty="0" smtClean="0"/>
          </a:p>
          <a:p>
            <a:pPr marL="285750" indent="-285750">
              <a:buFont typeface="Arial"/>
              <a:buChar char="•"/>
            </a:pPr>
            <a:r>
              <a:rPr lang="en-US" dirty="0" smtClean="0"/>
              <a:t>Songs for children</a:t>
            </a:r>
          </a:p>
          <a:p>
            <a:pPr marL="285750" indent="-285750">
              <a:buFont typeface="Arial"/>
              <a:buChar char="•"/>
            </a:pPr>
            <a:endParaRPr lang="en-US" dirty="0" smtClean="0"/>
          </a:p>
          <a:p>
            <a:pPr marL="285750" indent="-285750">
              <a:buFont typeface="Arial"/>
              <a:buChar char="•"/>
            </a:pPr>
            <a:r>
              <a:rPr lang="en-US" dirty="0" smtClean="0"/>
              <a:t>Stained-glass video presentations accompanied by the music of </a:t>
            </a:r>
            <a:r>
              <a:rPr lang="en-US" dirty="0" err="1" smtClean="0"/>
              <a:t>Koine</a:t>
            </a:r>
            <a:endParaRPr lang="en-US" dirty="0" smtClean="0"/>
          </a:p>
          <a:p>
            <a:pPr marL="285750" indent="-285750">
              <a:buFont typeface="Arial"/>
              <a:buChar char="•"/>
            </a:pPr>
            <a:endParaRPr lang="en-US" dirty="0" smtClean="0"/>
          </a:p>
          <a:p>
            <a:pPr marL="285750" indent="-285750">
              <a:buFont typeface="Arial"/>
              <a:buChar char="•"/>
            </a:pPr>
            <a:r>
              <a:rPr lang="en-US" dirty="0" smtClean="0"/>
              <a:t>Interactive Digital Activities</a:t>
            </a:r>
            <a:endParaRPr lang="en-US" dirty="0"/>
          </a:p>
          <a:p>
            <a:endParaRPr lang="en-US" dirty="0" smtClean="0"/>
          </a:p>
          <a:p>
            <a:r>
              <a:rPr lang="en-US" b="1" i="1" dirty="0" smtClean="0"/>
              <a:t>God’s Plan for Luther and Me </a:t>
            </a:r>
            <a:r>
              <a:rPr lang="en-US" dirty="0" smtClean="0"/>
              <a:t>Film Available Separately Without Resources</a:t>
            </a:r>
          </a:p>
          <a:p>
            <a:endParaRPr lang="en-US" dirty="0"/>
          </a:p>
          <a:p>
            <a:endParaRPr lang="en-US" dirty="0" smtClean="0"/>
          </a:p>
          <a:p>
            <a:endParaRPr lang="en-US" dirty="0"/>
          </a:p>
          <a:p>
            <a:endParaRPr lang="en-US" dirty="0" smtClean="0"/>
          </a:p>
          <a:p>
            <a:endParaRPr lang="en-US" dirty="0"/>
          </a:p>
          <a:p>
            <a:endParaRPr lang="en-US" dirty="0"/>
          </a:p>
        </p:txBody>
      </p:sp>
      <p:pic>
        <p:nvPicPr>
          <p:cNvPr id="10" name="Picture 9"/>
          <p:cNvPicPr/>
          <p:nvPr/>
        </p:nvPicPr>
        <p:blipFill rotWithShape="1">
          <a:blip r:embed="rId5">
            <a:extLst>
              <a:ext uri="{28A0092B-C50C-407E-A947-70E740481C1C}">
                <a14:useLocalDpi xmlns:a14="http://schemas.microsoft.com/office/drawing/2010/main" val="0"/>
              </a:ext>
            </a:extLst>
          </a:blip>
          <a:srcRect l="51624" t="16433" r="20046" b="19560"/>
          <a:stretch/>
        </p:blipFill>
        <p:spPr bwMode="auto">
          <a:xfrm>
            <a:off x="1371600" y="2133600"/>
            <a:ext cx="2590800" cy="3625533"/>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rot="19757639">
            <a:off x="309165" y="2026987"/>
            <a:ext cx="2369910" cy="369332"/>
          </a:xfrm>
          <a:prstGeom prst="rect">
            <a:avLst/>
          </a:prstGeom>
        </p:spPr>
        <p:txBody>
          <a:bodyPr wrap="none">
            <a:spAutoFit/>
          </a:bodyPr>
          <a:lstStyle/>
          <a:p>
            <a:r>
              <a:rPr lang="en-US" b="1" dirty="0">
                <a:solidFill>
                  <a:srgbClr val="800000"/>
                </a:solidFill>
              </a:rPr>
              <a:t>Available </a:t>
            </a:r>
            <a:r>
              <a:rPr lang="en-US" b="1" dirty="0" smtClean="0">
                <a:solidFill>
                  <a:srgbClr val="800000"/>
                </a:solidFill>
              </a:rPr>
              <a:t>This Summer </a:t>
            </a:r>
            <a:endParaRPr lang="en-US" dirty="0">
              <a:solidFill>
                <a:srgbClr val="800000"/>
              </a:solidFill>
            </a:endParaRPr>
          </a:p>
        </p:txBody>
      </p:sp>
    </p:spTree>
    <p:extLst>
      <p:ext uri="{BB962C8B-B14F-4D97-AF65-F5344CB8AC3E}">
        <p14:creationId xmlns:p14="http://schemas.microsoft.com/office/powerpoint/2010/main" val="420626256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FFFF00"/>
                </a:solidFill>
                <a:effectLst>
                  <a:outerShdw blurRad="38100" dist="38100" dir="2700000" algn="tl">
                    <a:srgbClr val="000000">
                      <a:alpha val="43137"/>
                    </a:srgbClr>
                  </a:outerShdw>
                </a:effectLst>
              </a:rPr>
              <a:t>Separate DVD for Children</a:t>
            </a:r>
            <a:endParaRPr lang="en-US" b="1" i="1" dirty="0">
              <a:solidFill>
                <a:srgbClr val="FFFF00"/>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p:nvPr/>
        </p:nvPicPr>
        <p:blipFill rotWithShape="1">
          <a:blip r:embed="rId5">
            <a:extLst>
              <a:ext uri="{28A0092B-C50C-407E-A947-70E740481C1C}">
                <a14:useLocalDpi xmlns:a14="http://schemas.microsoft.com/office/drawing/2010/main" val="0"/>
              </a:ext>
            </a:extLst>
          </a:blip>
          <a:srcRect l="51807" t="16402" r="20598" b="16446"/>
          <a:stretch/>
        </p:blipFill>
        <p:spPr bwMode="auto">
          <a:xfrm>
            <a:off x="2667000" y="1676400"/>
            <a:ext cx="3505200" cy="4724399"/>
          </a:xfrm>
          <a:prstGeom prst="rect">
            <a:avLst/>
          </a:prstGeom>
          <a:noFill/>
          <a:ln>
            <a:noFill/>
          </a:ln>
          <a:extLst>
            <a:ext uri="{53640926-AAD7-44d8-BBD7-CCE9431645EC}">
              <a14:shadowObscured xmlns:a14="http://schemas.microsoft.com/office/drawing/2010/main"/>
            </a:ext>
          </a:extLst>
        </p:spPr>
      </p:pic>
      <p:sp>
        <p:nvSpPr>
          <p:cNvPr id="10" name="Rectangle 9"/>
          <p:cNvSpPr/>
          <p:nvPr/>
        </p:nvSpPr>
        <p:spPr>
          <a:xfrm rot="19481782">
            <a:off x="1565207" y="1793837"/>
            <a:ext cx="2369910" cy="369332"/>
          </a:xfrm>
          <a:prstGeom prst="rect">
            <a:avLst/>
          </a:prstGeom>
        </p:spPr>
        <p:txBody>
          <a:bodyPr wrap="none">
            <a:spAutoFit/>
          </a:bodyPr>
          <a:lstStyle/>
          <a:p>
            <a:r>
              <a:rPr lang="en-US" b="1" dirty="0">
                <a:solidFill>
                  <a:srgbClr val="800000"/>
                </a:solidFill>
              </a:rPr>
              <a:t>Available This Summer </a:t>
            </a:r>
            <a:endParaRPr lang="en-US" dirty="0">
              <a:solidFill>
                <a:srgbClr val="800000"/>
              </a:solidFill>
            </a:endParaRPr>
          </a:p>
        </p:txBody>
      </p:sp>
    </p:spTree>
    <p:extLst>
      <p:ext uri="{BB962C8B-B14F-4D97-AF65-F5344CB8AC3E}">
        <p14:creationId xmlns:p14="http://schemas.microsoft.com/office/powerpoint/2010/main" val="111584964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Resources For Outreach</a:t>
            </a:r>
            <a:endParaRPr lang="en-US" b="1" i="1" dirty="0">
              <a:solidFill>
                <a:schemeClr val="bg1"/>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05200" y="3759201"/>
            <a:ext cx="2286000" cy="646331"/>
          </a:xfrm>
          <a:prstGeom prst="rect">
            <a:avLst/>
          </a:prstGeom>
          <a:noFill/>
        </p:spPr>
        <p:txBody>
          <a:bodyPr wrap="square" rtlCol="0">
            <a:spAutoFit/>
          </a:bodyPr>
          <a:lstStyle/>
          <a:p>
            <a:endParaRPr lang="en-US" dirty="0"/>
          </a:p>
          <a:p>
            <a:endParaRPr lang="en-US" dirty="0"/>
          </a:p>
        </p:txBody>
      </p:sp>
      <p:sp>
        <p:nvSpPr>
          <p:cNvPr id="5" name="TextBox 4"/>
          <p:cNvSpPr txBox="1"/>
          <p:nvPr/>
        </p:nvSpPr>
        <p:spPr>
          <a:xfrm>
            <a:off x="990600" y="1600200"/>
            <a:ext cx="6553200" cy="5139869"/>
          </a:xfrm>
          <a:prstGeom prst="rect">
            <a:avLst/>
          </a:prstGeom>
          <a:noFill/>
        </p:spPr>
        <p:txBody>
          <a:bodyPr wrap="square" rtlCol="0">
            <a:spAutoFit/>
          </a:bodyPr>
          <a:lstStyle/>
          <a:p>
            <a:r>
              <a:rPr lang="en-US" sz="2800" b="1" dirty="0" smtClean="0">
                <a:solidFill>
                  <a:srgbClr val="FFFF00"/>
                </a:solidFill>
              </a:rPr>
              <a:t>Four Sunday Emphasis</a:t>
            </a:r>
          </a:p>
          <a:p>
            <a:pPr marL="742950" lvl="1" indent="-285750">
              <a:buFont typeface="Wingdings" charset="2"/>
              <a:buChar char="²"/>
            </a:pPr>
            <a:r>
              <a:rPr lang="en-US" dirty="0"/>
              <a:t>November 5, 2017: Scripture Alone</a:t>
            </a:r>
          </a:p>
          <a:p>
            <a:pPr marL="742950" lvl="1" indent="-285750">
              <a:buFont typeface="Wingdings" charset="2"/>
              <a:buChar char="²"/>
            </a:pPr>
            <a:r>
              <a:rPr lang="en-US" dirty="0"/>
              <a:t>November 26, 2017: Christ Alone </a:t>
            </a:r>
          </a:p>
          <a:p>
            <a:pPr marL="742950" lvl="1" indent="-285750">
              <a:buFont typeface="Wingdings" charset="2"/>
              <a:buChar char="²"/>
            </a:pPr>
            <a:r>
              <a:rPr lang="en-US" dirty="0"/>
              <a:t>December 17, 2017: Grace Alone</a:t>
            </a:r>
          </a:p>
          <a:p>
            <a:pPr marL="742950" lvl="1" indent="-285750">
              <a:buFont typeface="Wingdings" charset="2"/>
              <a:buChar char="²"/>
            </a:pPr>
            <a:r>
              <a:rPr lang="en-US" dirty="0"/>
              <a:t>January 7, 2018: Faith </a:t>
            </a:r>
            <a:r>
              <a:rPr lang="en-US" dirty="0" smtClean="0"/>
              <a:t>Alone</a:t>
            </a:r>
          </a:p>
          <a:p>
            <a:endParaRPr lang="en-US" dirty="0"/>
          </a:p>
          <a:p>
            <a:pPr marL="285750" indent="-285750">
              <a:buFont typeface="Wingdings" charset="2"/>
              <a:buChar char="q"/>
            </a:pPr>
            <a:r>
              <a:rPr lang="en-US" dirty="0" smtClean="0"/>
              <a:t>Opportunity and encouragement for members to invite friends and relatives.</a:t>
            </a:r>
          </a:p>
          <a:p>
            <a:pPr marL="285750" indent="-285750">
              <a:buFont typeface="Wingdings" charset="2"/>
              <a:buChar char="q"/>
            </a:pPr>
            <a:r>
              <a:rPr lang="en-US" dirty="0" smtClean="0"/>
              <a:t>Opportunity to invite prospects and neighbors.</a:t>
            </a:r>
          </a:p>
          <a:p>
            <a:pPr marL="285750" indent="-285750">
              <a:buFont typeface="Wingdings" charset="2"/>
              <a:buChar char="q"/>
            </a:pPr>
            <a:r>
              <a:rPr lang="en-US" dirty="0" smtClean="0"/>
              <a:t>Special Worship resources friendly to visitors for each Sunday.</a:t>
            </a:r>
          </a:p>
          <a:p>
            <a:pPr marL="285750" indent="-285750">
              <a:buFont typeface="Wingdings" charset="2"/>
              <a:buChar char="q"/>
            </a:pPr>
            <a:r>
              <a:rPr lang="en-US" dirty="0" smtClean="0"/>
              <a:t>Sermon Resources for each Sunday.</a:t>
            </a:r>
          </a:p>
          <a:p>
            <a:pPr marL="285750" indent="-285750">
              <a:buFont typeface="Wingdings" charset="2"/>
              <a:buChar char="q"/>
            </a:pPr>
            <a:r>
              <a:rPr lang="en-US" dirty="0" smtClean="0"/>
              <a:t>Promotion, Invitation, and follow-up materials.</a:t>
            </a:r>
          </a:p>
          <a:p>
            <a:pPr marL="285750" indent="-285750">
              <a:buFont typeface="Wingdings" charset="2"/>
              <a:buChar char="q"/>
            </a:pPr>
            <a:r>
              <a:rPr lang="en-US" dirty="0" smtClean="0"/>
              <a:t>Adaptable for individual congregation’s use and schedule.</a:t>
            </a:r>
          </a:p>
          <a:p>
            <a:pPr marL="285750" indent="-285750">
              <a:buFont typeface="Wingdings" charset="2"/>
              <a:buChar char="q"/>
            </a:pPr>
            <a:r>
              <a:rPr lang="en-US" dirty="0" smtClean="0"/>
              <a:t>Developed by Commission on Evangelism and Home Missions.</a:t>
            </a:r>
            <a:endParaRPr lang="en-US" dirty="0"/>
          </a:p>
          <a:p>
            <a:endParaRPr lang="en-US" dirty="0" smtClean="0"/>
          </a:p>
          <a:p>
            <a:pPr algn="ctr"/>
            <a:r>
              <a:rPr lang="en-US" sz="2400" b="1" dirty="0" smtClean="0">
                <a:solidFill>
                  <a:srgbClr val="800000"/>
                </a:solidFill>
              </a:rPr>
              <a:t>Resources: download free at</a:t>
            </a:r>
            <a:endParaRPr lang="en-US" sz="2400" b="1" dirty="0" smtClean="0">
              <a:solidFill>
                <a:srgbClr val="800000"/>
              </a:solidFill>
            </a:endParaRPr>
          </a:p>
          <a:p>
            <a:pPr algn="ctr"/>
            <a:r>
              <a:rPr lang="en-US" sz="2400" b="1" dirty="0" err="1" smtClean="0">
                <a:solidFill>
                  <a:srgbClr val="800000"/>
                </a:solidFill>
              </a:rPr>
              <a:t>wels.net</a:t>
            </a:r>
            <a:r>
              <a:rPr lang="en-US" sz="2400" b="1" dirty="0" smtClean="0">
                <a:solidFill>
                  <a:srgbClr val="800000"/>
                </a:solidFill>
              </a:rPr>
              <a:t>/reformation500</a:t>
            </a:r>
            <a:endParaRPr lang="en-US" sz="2400" b="1" dirty="0">
              <a:solidFill>
                <a:srgbClr val="800000"/>
              </a:solidFill>
            </a:endParaRPr>
          </a:p>
        </p:txBody>
      </p:sp>
    </p:spTree>
    <p:extLst>
      <p:ext uri="{BB962C8B-B14F-4D97-AF65-F5344CB8AC3E}">
        <p14:creationId xmlns:p14="http://schemas.microsoft.com/office/powerpoint/2010/main" val="315762674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  Special Reformation Bulletin</a:t>
            </a:r>
            <a:endParaRPr lang="en-US" b="1" i="1" dirty="0">
              <a:solidFill>
                <a:schemeClr val="bg1"/>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05200" y="3759201"/>
            <a:ext cx="2286000" cy="646331"/>
          </a:xfrm>
          <a:prstGeom prst="rect">
            <a:avLst/>
          </a:prstGeom>
          <a:noFill/>
        </p:spPr>
        <p:txBody>
          <a:bodyPr wrap="square" rtlCol="0">
            <a:spAutoFit/>
          </a:bodyPr>
          <a:lstStyle/>
          <a:p>
            <a:endParaRPr lang="en-US" dirty="0"/>
          </a:p>
          <a:p>
            <a:endParaRPr lang="en-US" dirty="0"/>
          </a:p>
        </p:txBody>
      </p:sp>
      <p:pic>
        <p:nvPicPr>
          <p:cNvPr id="6" name="Picture 5" descr="Macintosh HD:Users:braunj:Desktop:1300438_REF Bulletin_11.pdf"/>
          <p:cNvPicPr/>
          <p:nvPr/>
        </p:nvPicPr>
        <p:blipFill rotWithShape="1">
          <a:blip r:embed="rId5">
            <a:extLst>
              <a:ext uri="{28A0092B-C50C-407E-A947-70E740481C1C}">
                <a14:useLocalDpi xmlns:a14="http://schemas.microsoft.com/office/drawing/2010/main" val="0"/>
              </a:ext>
            </a:extLst>
          </a:blip>
          <a:srcRect l="46296" b="1190"/>
          <a:stretch/>
        </p:blipFill>
        <p:spPr bwMode="auto">
          <a:xfrm>
            <a:off x="2895600" y="1600200"/>
            <a:ext cx="2946400" cy="4216400"/>
          </a:xfrm>
          <a:prstGeom prst="rect">
            <a:avLst/>
          </a:prstGeom>
          <a:noFill/>
          <a:ln>
            <a:noFill/>
          </a:ln>
        </p:spPr>
      </p:pic>
    </p:spTree>
    <p:extLst>
      <p:ext uri="{BB962C8B-B14F-4D97-AF65-F5344CB8AC3E}">
        <p14:creationId xmlns:p14="http://schemas.microsoft.com/office/powerpoint/2010/main" val="192257016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Additional Resources</a:t>
            </a:r>
            <a:endParaRPr lang="en-US" b="1" i="1" dirty="0">
              <a:solidFill>
                <a:schemeClr val="bg1"/>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0600751.gif"/>
          <p:cNvPicPr>
            <a:picLocks noChangeAspect="1"/>
          </p:cNvPicPr>
          <p:nvPr/>
        </p:nvPicPr>
        <p:blipFill rotWithShape="1">
          <a:blip r:embed="rId5">
            <a:extLst>
              <a:ext uri="{28A0092B-C50C-407E-A947-70E740481C1C}">
                <a14:useLocalDpi xmlns:a14="http://schemas.microsoft.com/office/drawing/2010/main" val="0"/>
              </a:ext>
            </a:extLst>
          </a:blip>
          <a:srcRect l="18517" t="8505" r="19137" b="8573"/>
          <a:stretch/>
        </p:blipFill>
        <p:spPr>
          <a:xfrm>
            <a:off x="2057400" y="1676400"/>
            <a:ext cx="2286000" cy="3530851"/>
          </a:xfrm>
          <a:prstGeom prst="rect">
            <a:avLst/>
          </a:prstGeom>
        </p:spPr>
      </p:pic>
      <p:pic>
        <p:nvPicPr>
          <p:cNvPr id="7" name="Picture 6" descr="0600752.gif"/>
          <p:cNvPicPr>
            <a:picLocks noChangeAspect="1"/>
          </p:cNvPicPr>
          <p:nvPr/>
        </p:nvPicPr>
        <p:blipFill rotWithShape="1">
          <a:blip r:embed="rId6">
            <a:extLst>
              <a:ext uri="{28A0092B-C50C-407E-A947-70E740481C1C}">
                <a14:useLocalDpi xmlns:a14="http://schemas.microsoft.com/office/drawing/2010/main" val="0"/>
              </a:ext>
            </a:extLst>
          </a:blip>
          <a:srcRect l="18709" t="8889" r="18065" b="8333"/>
          <a:stretch/>
        </p:blipFill>
        <p:spPr>
          <a:xfrm>
            <a:off x="4953000" y="2286000"/>
            <a:ext cx="2209800" cy="3359798"/>
          </a:xfrm>
          <a:prstGeom prst="rect">
            <a:avLst/>
          </a:prstGeom>
        </p:spPr>
      </p:pic>
    </p:spTree>
    <p:extLst>
      <p:ext uri="{BB962C8B-B14F-4D97-AF65-F5344CB8AC3E}">
        <p14:creationId xmlns:p14="http://schemas.microsoft.com/office/powerpoint/2010/main" val="65166618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Additional Resources</a:t>
            </a:r>
            <a:endParaRPr lang="en-US" b="1" i="1" dirty="0">
              <a:solidFill>
                <a:schemeClr val="bg1"/>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81908">
            <a:off x="1702056" y="1867304"/>
            <a:ext cx="2667000" cy="3977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92040">
            <a:off x="5029200" y="1981200"/>
            <a:ext cx="2743200" cy="39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8297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Additional Resources</a:t>
            </a:r>
            <a:endParaRPr lang="en-US" b="1" i="1" dirty="0">
              <a:solidFill>
                <a:schemeClr val="bg1"/>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524000"/>
            <a:ext cx="5257800" cy="523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43695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Please Support Our Ministry</a:t>
            </a:r>
            <a:endParaRPr lang="en-US" b="1" i="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rot="20898766">
            <a:off x="410467" y="3932811"/>
            <a:ext cx="1906504" cy="199072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28985" y="4800600"/>
            <a:ext cx="3281615" cy="1686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7" name="Picture 9"/>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4893"/>
          <a:stretch/>
        </p:blipFill>
        <p:spPr bwMode="auto">
          <a:xfrm>
            <a:off x="1756827" y="1447800"/>
            <a:ext cx="426327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2141"/>
          <a:stretch/>
        </p:blipFill>
        <p:spPr bwMode="auto">
          <a:xfrm>
            <a:off x="3684374" y="2590800"/>
            <a:ext cx="4240426" cy="187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829740" y="5542955"/>
            <a:ext cx="2047060" cy="62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50880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pic>
        <p:nvPicPr>
          <p:cNvPr id="5122" name="Picture 2" descr="U:\Bill Ziche\Logo and Branding\BZ PPT images\NPH Symbol_wht_RGB150.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1828800" y="-353173"/>
            <a:ext cx="4953000" cy="7544207"/>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1" y="1600200"/>
            <a:ext cx="8915399" cy="4525963"/>
          </a:xfrm>
        </p:spPr>
        <p:txBody>
          <a:bodyPr/>
          <a:lstStyle/>
          <a:p>
            <a:pPr marL="0" indent="0" algn="ctr">
              <a:buNone/>
            </a:pPr>
            <a:endParaRPr lang="en-US" sz="300" dirty="0" smtClean="0"/>
          </a:p>
          <a:p>
            <a:pPr marL="0" indent="0">
              <a:buNone/>
            </a:pPr>
            <a:r>
              <a:rPr lang="en-US" sz="4000" i="1" dirty="0" smtClean="0"/>
              <a:t>    </a:t>
            </a:r>
            <a:r>
              <a:rPr lang="en-US" sz="6000" b="1" i="1" dirty="0" smtClean="0">
                <a:effectLst>
                  <a:outerShdw blurRad="38100" dist="38100" dir="2700000" algn="tl">
                    <a:srgbClr val="000000">
                      <a:alpha val="43137"/>
                    </a:srgbClr>
                  </a:outerShdw>
                </a:effectLst>
                <a:latin typeface="Candara" panose="020E0502030303020204" pitchFamily="34" charset="0"/>
              </a:rPr>
              <a:t>“Let the word of Christ </a:t>
            </a:r>
          </a:p>
          <a:p>
            <a:pPr marL="0" indent="0" algn="ctr">
              <a:buNone/>
            </a:pPr>
            <a:r>
              <a:rPr lang="en-US" sz="6000" b="1" i="1" dirty="0" smtClean="0">
                <a:effectLst>
                  <a:outerShdw blurRad="38100" dist="38100" dir="2700000" algn="tl">
                    <a:srgbClr val="000000">
                      <a:alpha val="43137"/>
                    </a:srgbClr>
                  </a:outerShdw>
                </a:effectLst>
                <a:latin typeface="Candara" panose="020E0502030303020204" pitchFamily="34" charset="0"/>
              </a:rPr>
              <a:t>             dwell in you richly.”</a:t>
            </a:r>
          </a:p>
          <a:p>
            <a:pPr marL="0" indent="0" algn="r">
              <a:buNone/>
            </a:pPr>
            <a:endParaRPr lang="en-US" sz="2800" dirty="0" smtClean="0"/>
          </a:p>
          <a:p>
            <a:pPr marL="0" indent="0">
              <a:buNone/>
            </a:pPr>
            <a:r>
              <a:rPr lang="en-US" sz="2800" dirty="0"/>
              <a:t>	</a:t>
            </a:r>
            <a:r>
              <a:rPr lang="en-US" sz="2800" dirty="0" smtClean="0"/>
              <a:t>						</a:t>
            </a:r>
            <a:r>
              <a:rPr lang="en-US" sz="2400" dirty="0" smtClean="0"/>
              <a:t>Colossians 3:16</a:t>
            </a:r>
            <a:endParaRPr lang="en-US" sz="2400" dirty="0"/>
          </a:p>
        </p:txBody>
      </p:sp>
    </p:spTree>
    <p:extLst>
      <p:ext uri="{BB962C8B-B14F-4D97-AF65-F5344CB8AC3E}">
        <p14:creationId xmlns:p14="http://schemas.microsoft.com/office/powerpoint/2010/main" val="31151382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71800" y="812042"/>
            <a:ext cx="3048000" cy="482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ubtitle 1"/>
          <p:cNvSpPr>
            <a:spLocks noGrp="1"/>
          </p:cNvSpPr>
          <p:nvPr>
            <p:ph type="subTitle" idx="1"/>
          </p:nvPr>
        </p:nvSpPr>
        <p:spPr>
          <a:xfrm>
            <a:off x="1371600" y="5486400"/>
            <a:ext cx="6400800" cy="762000"/>
          </a:xfrm>
        </p:spPr>
        <p:txBody>
          <a:bodyPr/>
          <a:lstStyle/>
          <a:p>
            <a:r>
              <a:rPr lang="en-US" sz="4400" b="1" i="1" dirty="0" smtClean="0">
                <a:solidFill>
                  <a:srgbClr val="002060"/>
                </a:solidFill>
              </a:rPr>
              <a:t>God’s Word for My Life</a:t>
            </a:r>
            <a:endParaRPr lang="en-US" b="1" i="1" dirty="0">
              <a:solidFill>
                <a:srgbClr val="002060"/>
              </a:solidFill>
            </a:endParaRPr>
          </a:p>
        </p:txBody>
      </p:sp>
    </p:spTree>
    <p:extLst>
      <p:ext uri="{BB962C8B-B14F-4D97-AF65-F5344CB8AC3E}">
        <p14:creationId xmlns:p14="http://schemas.microsoft.com/office/powerpoint/2010/main" val="270310061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312" t="2110" r="7750" b="5351"/>
          <a:stretch/>
        </p:blipFill>
        <p:spPr bwMode="auto">
          <a:xfrm rot="922504">
            <a:off x="5574149" y="1802087"/>
            <a:ext cx="2622767" cy="388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What’s New from NPH?</a:t>
            </a:r>
            <a:endParaRPr lang="en-US" b="1" i="1" dirty="0">
              <a:solidFill>
                <a:schemeClr val="bg1"/>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6">
            <a:extLst>
              <a:ext uri="{28A0092B-C50C-407E-A947-70E740481C1C}">
                <a14:useLocalDpi xmlns:a14="http://schemas.microsoft.com/office/drawing/2010/main" val="0"/>
              </a:ext>
            </a:extLst>
          </a:blip>
          <a:srcRect l="3806" t="2144" r="9031" b="5507"/>
          <a:stretch/>
        </p:blipFill>
        <p:spPr bwMode="auto">
          <a:xfrm rot="20839168">
            <a:off x="996187" y="1832443"/>
            <a:ext cx="2538676" cy="380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371600"/>
            <a:ext cx="2895600" cy="410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67311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What’s New from NPH?</a:t>
            </a:r>
            <a:endParaRPr lang="en-US" b="1" i="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b="1" dirty="0" smtClean="0">
                <a:solidFill>
                  <a:schemeClr val="tx2"/>
                </a:solidFill>
                <a:effectLst>
                  <a:outerShdw blurRad="38100" dist="38100" dir="2700000" algn="tl">
                    <a:srgbClr val="000000">
                      <a:alpha val="43137"/>
                    </a:srgbClr>
                  </a:outerShdw>
                </a:effectLst>
              </a:rPr>
              <a:t>A New Exposition of Luther’s Catechism</a:t>
            </a:r>
          </a:p>
          <a:p>
            <a:pPr marL="0" indent="0">
              <a:buNone/>
            </a:pPr>
            <a:endParaRPr lang="en-US" b="1" dirty="0">
              <a:solidFill>
                <a:schemeClr val="tx2"/>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l="4177" t="1487" r="3340" b="-489"/>
          <a:stretch/>
        </p:blipFill>
        <p:spPr bwMode="auto">
          <a:xfrm rot="20731626">
            <a:off x="472288" y="2380515"/>
            <a:ext cx="1872732" cy="3052463"/>
          </a:xfrm>
          <a:prstGeom prst="rect">
            <a:avLst/>
          </a:prstGeom>
          <a:noFill/>
          <a:ln>
            <a:noFill/>
          </a:ln>
          <a:effectLst>
            <a:outerShdw blurRad="50800" dist="38100" dir="2700000" sx="102000" sy="102000" algn="tl" rotWithShape="0">
              <a:prstClr val="black">
                <a:alpha val="3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828" t="509" r="2533" b="2104"/>
          <a:stretch/>
        </p:blipFill>
        <p:spPr bwMode="auto">
          <a:xfrm rot="564739">
            <a:off x="1524572" y="2296654"/>
            <a:ext cx="1938235" cy="3095071"/>
          </a:xfrm>
          <a:prstGeom prst="rect">
            <a:avLst/>
          </a:prstGeom>
          <a:noFill/>
          <a:ln>
            <a:noFill/>
          </a:ln>
          <a:effectLst>
            <a:outerShdw blurRad="50800" dist="38100" dir="2700000" sx="102000" sy="102000" algn="tl" rotWithShape="0">
              <a:prstClr val="black">
                <a:alpha val="3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810000" y="2514600"/>
            <a:ext cx="4876800" cy="3416320"/>
          </a:xfrm>
          <a:prstGeom prst="rect">
            <a:avLst/>
          </a:prstGeom>
          <a:noFill/>
        </p:spPr>
        <p:txBody>
          <a:bodyPr wrap="square" rtlCol="0">
            <a:spAutoFit/>
          </a:bodyPr>
          <a:lstStyle/>
          <a:p>
            <a:pPr marL="285750" indent="-285750">
              <a:buFont typeface="Wingdings" charset="2"/>
              <a:buChar char="§"/>
            </a:pPr>
            <a:r>
              <a:rPr lang="en-US" b="1" dirty="0">
                <a:solidFill>
                  <a:schemeClr val="tx2">
                    <a:lumMod val="75000"/>
                  </a:schemeClr>
                </a:solidFill>
              </a:rPr>
              <a:t>Two versions</a:t>
            </a:r>
            <a:r>
              <a:rPr lang="en-US" dirty="0">
                <a:solidFill>
                  <a:schemeClr val="tx2">
                    <a:lumMod val="75000"/>
                  </a:schemeClr>
                </a:solidFill>
              </a:rPr>
              <a:t>: NIV and ESV</a:t>
            </a:r>
          </a:p>
          <a:p>
            <a:pPr marL="285750" indent="-285750">
              <a:buFont typeface="Wingdings" charset="2"/>
              <a:buChar char="§"/>
            </a:pPr>
            <a:r>
              <a:rPr lang="en-US" dirty="0" smtClean="0">
                <a:solidFill>
                  <a:schemeClr val="tx2">
                    <a:lumMod val="75000"/>
                  </a:schemeClr>
                </a:solidFill>
              </a:rPr>
              <a:t>All </a:t>
            </a:r>
            <a:r>
              <a:rPr lang="en-US" dirty="0">
                <a:solidFill>
                  <a:schemeClr val="tx2">
                    <a:lumMod val="75000"/>
                  </a:schemeClr>
                </a:solidFill>
              </a:rPr>
              <a:t>N</a:t>
            </a:r>
            <a:r>
              <a:rPr lang="en-US" dirty="0" smtClean="0">
                <a:solidFill>
                  <a:schemeClr val="tx2">
                    <a:lumMod val="75000"/>
                  </a:schemeClr>
                </a:solidFill>
              </a:rPr>
              <a:t>ew Exposition (51 Lessons)</a:t>
            </a:r>
          </a:p>
          <a:p>
            <a:pPr marL="285750" indent="-285750">
              <a:buFont typeface="Wingdings" charset="2"/>
              <a:buChar char="§"/>
            </a:pPr>
            <a:r>
              <a:rPr lang="en-US" dirty="0" smtClean="0">
                <a:solidFill>
                  <a:schemeClr val="tx2">
                    <a:lumMod val="75000"/>
                  </a:schemeClr>
                </a:solidFill>
              </a:rPr>
              <a:t>Color Coded</a:t>
            </a:r>
          </a:p>
          <a:p>
            <a:pPr marL="285750" indent="-285750">
              <a:buFont typeface="Wingdings" charset="2"/>
              <a:buChar char="§"/>
            </a:pPr>
            <a:r>
              <a:rPr lang="en-US" dirty="0" smtClean="0">
                <a:solidFill>
                  <a:schemeClr val="tx2">
                    <a:lumMod val="75000"/>
                  </a:schemeClr>
                </a:solidFill>
              </a:rPr>
              <a:t>Familiar Diagrams Revised</a:t>
            </a:r>
          </a:p>
          <a:p>
            <a:pPr marL="285750" indent="-285750">
              <a:buFont typeface="Wingdings" charset="2"/>
              <a:buChar char="§"/>
            </a:pPr>
            <a:r>
              <a:rPr lang="en-US" dirty="0" smtClean="0">
                <a:solidFill>
                  <a:schemeClr val="tx2">
                    <a:lumMod val="75000"/>
                  </a:schemeClr>
                </a:solidFill>
              </a:rPr>
              <a:t>New “Connections” Section for each lesson </a:t>
            </a:r>
          </a:p>
          <a:p>
            <a:pPr marL="742950" lvl="1" indent="-285750">
              <a:buFont typeface="Wingdings" charset="2"/>
              <a:buChar char="q"/>
            </a:pPr>
            <a:r>
              <a:rPr lang="en-US" dirty="0" smtClean="0">
                <a:solidFill>
                  <a:schemeClr val="tx2">
                    <a:lumMod val="75000"/>
                  </a:schemeClr>
                </a:solidFill>
              </a:rPr>
              <a:t>Bible history related to each lesson</a:t>
            </a:r>
          </a:p>
          <a:p>
            <a:pPr marL="742950" lvl="1" indent="-285750">
              <a:buFont typeface="Wingdings" charset="2"/>
              <a:buChar char="q"/>
            </a:pPr>
            <a:r>
              <a:rPr lang="en-US" dirty="0" smtClean="0">
                <a:solidFill>
                  <a:schemeClr val="tx2">
                    <a:lumMod val="75000"/>
                  </a:schemeClr>
                </a:solidFill>
              </a:rPr>
              <a:t>Luther quote</a:t>
            </a:r>
          </a:p>
          <a:p>
            <a:pPr marL="742950" lvl="1" indent="-285750">
              <a:buFont typeface="Wingdings" charset="2"/>
              <a:buChar char="q"/>
            </a:pPr>
            <a:r>
              <a:rPr lang="en-US" dirty="0" smtClean="0">
                <a:solidFill>
                  <a:schemeClr val="tx2">
                    <a:lumMod val="75000"/>
                  </a:schemeClr>
                </a:solidFill>
              </a:rPr>
              <a:t>Hymn verses</a:t>
            </a:r>
            <a:endParaRPr lang="en-US" dirty="0">
              <a:solidFill>
                <a:schemeClr val="tx2">
                  <a:lumMod val="75000"/>
                </a:schemeClr>
              </a:solidFill>
            </a:endParaRPr>
          </a:p>
          <a:p>
            <a:pPr marL="285750" indent="-285750">
              <a:buFont typeface="Wingdings" charset="2"/>
              <a:buChar char="§"/>
            </a:pPr>
            <a:r>
              <a:rPr lang="en-US" dirty="0" smtClean="0">
                <a:solidFill>
                  <a:schemeClr val="tx2">
                    <a:lumMod val="75000"/>
                  </a:schemeClr>
                </a:solidFill>
              </a:rPr>
              <a:t>Can be used for Family and Individual Devotions</a:t>
            </a:r>
          </a:p>
          <a:p>
            <a:pPr marL="285750" indent="-285750">
              <a:buFont typeface="Wingdings" charset="2"/>
              <a:buChar char="§"/>
            </a:pPr>
            <a:r>
              <a:rPr lang="en-US" dirty="0" smtClean="0">
                <a:solidFill>
                  <a:schemeClr val="tx2">
                    <a:lumMod val="75000"/>
                  </a:schemeClr>
                </a:solidFill>
              </a:rPr>
              <a:t>A Lifelong Resource for God’s People</a:t>
            </a:r>
          </a:p>
          <a:p>
            <a:endParaRPr lang="en-US" dirty="0"/>
          </a:p>
        </p:txBody>
      </p:sp>
    </p:spTree>
    <p:extLst>
      <p:ext uri="{BB962C8B-B14F-4D97-AF65-F5344CB8AC3E}">
        <p14:creationId xmlns:p14="http://schemas.microsoft.com/office/powerpoint/2010/main" val="127537452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What’s New from NPH?</a:t>
            </a:r>
            <a:endParaRPr lang="en-US" b="1" i="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b="1" dirty="0" smtClean="0">
                <a:solidFill>
                  <a:schemeClr val="tx2"/>
                </a:solidFill>
                <a:effectLst>
                  <a:outerShdw blurRad="38100" dist="38100" dir="2700000" algn="tl">
                    <a:srgbClr val="000000">
                      <a:alpha val="43137"/>
                    </a:srgbClr>
                  </a:outerShdw>
                </a:effectLst>
              </a:rPr>
              <a:t>Digital Diagrams for the Teacher</a:t>
            </a:r>
          </a:p>
          <a:p>
            <a:pPr marL="0" indent="0">
              <a:buNone/>
            </a:pPr>
            <a:endParaRPr lang="en-US" b="1" dirty="0">
              <a:solidFill>
                <a:schemeClr val="tx2"/>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5143">
            <a:off x="542849" y="2773970"/>
            <a:ext cx="4384570" cy="2895600"/>
          </a:xfrm>
          <a:prstGeom prst="rect">
            <a:avLst/>
          </a:prstGeom>
          <a:noFill/>
          <a:ln w="9525">
            <a:solidFill>
              <a:schemeClr val="bg2">
                <a:lumMod val="50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55461">
            <a:off x="4361755" y="2477612"/>
            <a:ext cx="4343400" cy="2929586"/>
          </a:xfrm>
          <a:prstGeom prst="rect">
            <a:avLst/>
          </a:prstGeom>
          <a:noFill/>
          <a:ln w="9525">
            <a:solidFill>
              <a:schemeClr val="bg2">
                <a:lumMod val="50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5318776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What’s New from NPH?</a:t>
            </a:r>
            <a:endParaRPr lang="en-US" b="1" i="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b="1" dirty="0" smtClean="0">
                <a:solidFill>
                  <a:schemeClr val="tx2"/>
                </a:solidFill>
                <a:effectLst>
                  <a:outerShdw blurRad="38100" dist="38100" dir="2700000" algn="tl">
                    <a:srgbClr val="000000">
                      <a:alpha val="43137"/>
                    </a:srgbClr>
                  </a:outerShdw>
                </a:effectLst>
              </a:rPr>
              <a:t>A New Approach for Students</a:t>
            </a:r>
          </a:p>
          <a:p>
            <a:pPr marL="0" indent="0">
              <a:buNone/>
            </a:pPr>
            <a:endParaRPr lang="en-US" b="1" dirty="0">
              <a:solidFill>
                <a:schemeClr val="tx2"/>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3814">
            <a:off x="6113342" y="2157271"/>
            <a:ext cx="1881186" cy="3007381"/>
          </a:xfrm>
          <a:prstGeom prst="rect">
            <a:avLst/>
          </a:prstGeom>
          <a:noFill/>
          <a:ln>
            <a:noFill/>
          </a:ln>
          <a:effectLst>
            <a:outerShdw blurRad="50800" dist="38100" dir="2700000" sx="102000" sy="102000" algn="tl" rotWithShape="0">
              <a:prstClr val="black">
                <a:alpha val="3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838200" y="2438400"/>
            <a:ext cx="4876800" cy="3416320"/>
          </a:xfrm>
          <a:prstGeom prst="rect">
            <a:avLst/>
          </a:prstGeom>
          <a:noFill/>
        </p:spPr>
        <p:txBody>
          <a:bodyPr wrap="square" rtlCol="0">
            <a:spAutoFit/>
          </a:bodyPr>
          <a:lstStyle/>
          <a:p>
            <a:pPr marL="285750" indent="-285750">
              <a:buFont typeface="Wingdings" charset="2"/>
              <a:buChar char="§"/>
            </a:pPr>
            <a:r>
              <a:rPr lang="en-US" dirty="0" smtClean="0">
                <a:solidFill>
                  <a:schemeClr val="tx2">
                    <a:lumMod val="75000"/>
                  </a:schemeClr>
                </a:solidFill>
              </a:rPr>
              <a:t>A Book for Student Notes</a:t>
            </a:r>
            <a:endParaRPr lang="en-US" dirty="0">
              <a:solidFill>
                <a:schemeClr val="tx2">
                  <a:lumMod val="75000"/>
                </a:schemeClr>
              </a:solidFill>
            </a:endParaRPr>
          </a:p>
          <a:p>
            <a:pPr marL="285750" indent="-285750">
              <a:buFont typeface="Wingdings" charset="2"/>
              <a:buChar char="§"/>
            </a:pPr>
            <a:r>
              <a:rPr lang="en-US" dirty="0" smtClean="0">
                <a:solidFill>
                  <a:schemeClr val="tx2">
                    <a:lumMod val="75000"/>
                  </a:schemeClr>
                </a:solidFill>
              </a:rPr>
              <a:t>Questions without answers for all 51 Lessons</a:t>
            </a:r>
          </a:p>
          <a:p>
            <a:pPr marL="285750" indent="-285750">
              <a:buFont typeface="Wingdings" charset="2"/>
              <a:buChar char="§"/>
            </a:pPr>
            <a:r>
              <a:rPr lang="en-US" dirty="0" smtClean="0">
                <a:solidFill>
                  <a:schemeClr val="tx2">
                    <a:lumMod val="75000"/>
                  </a:schemeClr>
                </a:solidFill>
              </a:rPr>
              <a:t>Space for Memory Work</a:t>
            </a:r>
          </a:p>
          <a:p>
            <a:pPr marL="285750" indent="-285750">
              <a:buFont typeface="Wingdings" charset="2"/>
              <a:buChar char="§"/>
            </a:pPr>
            <a:r>
              <a:rPr lang="en-US" dirty="0" smtClean="0">
                <a:solidFill>
                  <a:schemeClr val="tx2">
                    <a:lumMod val="75000"/>
                  </a:schemeClr>
                </a:solidFill>
              </a:rPr>
              <a:t>Diagrams and space for notations</a:t>
            </a:r>
          </a:p>
          <a:p>
            <a:pPr marL="285750" indent="-285750">
              <a:buFont typeface="Wingdings" charset="2"/>
              <a:buChar char="§"/>
            </a:pPr>
            <a:r>
              <a:rPr lang="en-US" dirty="0" smtClean="0">
                <a:solidFill>
                  <a:schemeClr val="tx2">
                    <a:lumMod val="75000"/>
                  </a:schemeClr>
                </a:solidFill>
              </a:rPr>
              <a:t>Space for answers and notes for each “Connections” Section</a:t>
            </a:r>
          </a:p>
          <a:p>
            <a:pPr marL="742950" lvl="1" indent="-285750">
              <a:buFont typeface="Wingdings" charset="2"/>
              <a:buChar char="q"/>
            </a:pPr>
            <a:r>
              <a:rPr lang="en-US" dirty="0" smtClean="0">
                <a:solidFill>
                  <a:schemeClr val="tx2">
                    <a:lumMod val="75000"/>
                  </a:schemeClr>
                </a:solidFill>
              </a:rPr>
              <a:t>Bible history exercise and questions</a:t>
            </a:r>
          </a:p>
          <a:p>
            <a:pPr marL="285750" indent="-285750">
              <a:buFont typeface="Wingdings" charset="2"/>
              <a:buChar char="§"/>
            </a:pPr>
            <a:r>
              <a:rPr lang="en-US" dirty="0" smtClean="0">
                <a:solidFill>
                  <a:schemeClr val="tx2">
                    <a:lumMod val="75000"/>
                  </a:schemeClr>
                </a:solidFill>
              </a:rPr>
              <a:t>Allow Pastors to choose any translation for memory work assignments. </a:t>
            </a:r>
          </a:p>
          <a:p>
            <a:pPr marL="285750" indent="-285750">
              <a:buFont typeface="Wingdings" charset="2"/>
              <a:buChar char="§"/>
            </a:pPr>
            <a:r>
              <a:rPr lang="en-US" dirty="0" smtClean="0">
                <a:solidFill>
                  <a:schemeClr val="tx2">
                    <a:lumMod val="75000"/>
                  </a:schemeClr>
                </a:solidFill>
              </a:rPr>
              <a:t>A place for personal notes from Instructions for reference and review</a:t>
            </a:r>
          </a:p>
          <a:p>
            <a:endParaRPr lang="en-US" dirty="0"/>
          </a:p>
        </p:txBody>
      </p:sp>
    </p:spTree>
    <p:extLst>
      <p:ext uri="{BB962C8B-B14F-4D97-AF65-F5344CB8AC3E}">
        <p14:creationId xmlns:p14="http://schemas.microsoft.com/office/powerpoint/2010/main" val="152480309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What’s New from NPH?</a:t>
            </a:r>
            <a:endParaRPr lang="en-US" b="1" i="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52600"/>
            <a:ext cx="4724400" cy="4114800"/>
          </a:xfrm>
        </p:spPr>
        <p:txBody>
          <a:bodyPr>
            <a:normAutofit fontScale="77500" lnSpcReduction="20000"/>
          </a:bodyPr>
          <a:lstStyle/>
          <a:p>
            <a:pPr marL="0" indent="0" algn="ctr">
              <a:buNone/>
            </a:pPr>
            <a:r>
              <a:rPr lang="en-US" sz="5400" b="1" dirty="0" smtClean="0">
                <a:solidFill>
                  <a:schemeClr val="tx2"/>
                </a:solidFill>
                <a:effectLst>
                  <a:outerShdw blurRad="38100" dist="38100" dir="2700000" algn="tl">
                    <a:srgbClr val="000000">
                      <a:alpha val="43137"/>
                    </a:srgbClr>
                  </a:outerShdw>
                </a:effectLst>
              </a:rPr>
              <a:t>A New Translation of the New Testament and Psalms</a:t>
            </a:r>
          </a:p>
          <a:p>
            <a:pPr marL="0" indent="0" algn="ctr">
              <a:buNone/>
            </a:pPr>
            <a:r>
              <a:rPr lang="en-US" sz="5400" b="1" dirty="0" smtClean="0">
                <a:solidFill>
                  <a:schemeClr val="tx2"/>
                </a:solidFill>
                <a:effectLst>
                  <a:outerShdw blurRad="38100" dist="38100" dir="2700000" algn="tl">
                    <a:srgbClr val="000000">
                      <a:alpha val="43137"/>
                    </a:srgbClr>
                  </a:outerShdw>
                </a:effectLst>
              </a:rPr>
              <a:t>Evangelical Heritage Version</a:t>
            </a:r>
          </a:p>
          <a:p>
            <a:pPr marL="0" indent="0" algn="ctr">
              <a:buNone/>
            </a:pPr>
            <a:r>
              <a:rPr lang="en-US" sz="5400" b="1" dirty="0" smtClean="0">
                <a:solidFill>
                  <a:schemeClr val="tx2"/>
                </a:solidFill>
                <a:effectLst>
                  <a:outerShdw blurRad="38100" dist="38100" dir="2700000" algn="tl">
                    <a:srgbClr val="000000">
                      <a:alpha val="43137"/>
                    </a:srgbClr>
                  </a:outerShdw>
                </a:effectLst>
              </a:rPr>
              <a:t>(EHV)</a:t>
            </a:r>
          </a:p>
          <a:p>
            <a:pPr marL="0" indent="0">
              <a:buNone/>
            </a:pPr>
            <a:endParaRPr lang="en-US" b="1" dirty="0">
              <a:solidFill>
                <a:schemeClr val="tx2"/>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057400"/>
            <a:ext cx="2796994" cy="406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596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bg1"/>
                </a:solidFill>
                <a:effectLst>
                  <a:outerShdw blurRad="38100" dist="38100" dir="2700000" algn="tl">
                    <a:srgbClr val="000000">
                      <a:alpha val="43137"/>
                    </a:srgbClr>
                  </a:outerShdw>
                </a:effectLst>
              </a:rPr>
              <a:t>What’s New from NPH?</a:t>
            </a:r>
            <a:endParaRPr lang="en-US" b="1" i="1" dirty="0">
              <a:solidFill>
                <a:schemeClr val="bg1"/>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eformation Logo CLR_1 cop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1828800"/>
            <a:ext cx="2514600" cy="4309561"/>
          </a:xfrm>
          <a:prstGeom prst="rect">
            <a:avLst/>
          </a:prstGeom>
        </p:spPr>
      </p:pic>
      <p:sp>
        <p:nvSpPr>
          <p:cNvPr id="7" name="TextBox 6"/>
          <p:cNvSpPr txBox="1"/>
          <p:nvPr/>
        </p:nvSpPr>
        <p:spPr>
          <a:xfrm>
            <a:off x="4876800" y="2209800"/>
            <a:ext cx="3886201" cy="3170099"/>
          </a:xfrm>
          <a:prstGeom prst="rect">
            <a:avLst/>
          </a:prstGeom>
          <a:noFill/>
        </p:spPr>
        <p:txBody>
          <a:bodyPr wrap="square" rtlCol="0">
            <a:spAutoFit/>
          </a:bodyPr>
          <a:lstStyle/>
          <a:p>
            <a:pPr algn="ctr"/>
            <a:r>
              <a:rPr lang="en-US" sz="4000" b="1" dirty="0" smtClean="0">
                <a:solidFill>
                  <a:srgbClr val="800000"/>
                </a:solidFill>
              </a:rPr>
              <a:t>Reformation 500</a:t>
            </a:r>
          </a:p>
          <a:p>
            <a:endParaRPr lang="en-US" sz="4000" dirty="0"/>
          </a:p>
          <a:p>
            <a:pPr algn="ctr"/>
            <a:r>
              <a:rPr lang="en-US" sz="4000" dirty="0" smtClean="0"/>
              <a:t>Resources for Congregations and Schools</a:t>
            </a:r>
            <a:endParaRPr lang="en-US" sz="4000" dirty="0"/>
          </a:p>
        </p:txBody>
      </p:sp>
    </p:spTree>
    <p:extLst>
      <p:ext uri="{BB962C8B-B14F-4D97-AF65-F5344CB8AC3E}">
        <p14:creationId xmlns:p14="http://schemas.microsoft.com/office/powerpoint/2010/main" val="240661294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FFFF00"/>
                </a:solidFill>
                <a:effectLst>
                  <a:outerShdw blurRad="38100" dist="38100" dir="2700000" algn="tl">
                    <a:srgbClr val="000000">
                      <a:alpha val="43137"/>
                    </a:srgbClr>
                  </a:outerShdw>
                </a:effectLst>
              </a:rPr>
              <a:t>A Return to Grace</a:t>
            </a:r>
            <a:endParaRPr lang="en-US" b="1" i="1" dirty="0">
              <a:solidFill>
                <a:srgbClr val="FFFF00"/>
              </a:solidFill>
              <a:effectLst>
                <a:outerShdw blurRad="38100" dist="38100" dir="2700000" algn="tl">
                  <a:srgbClr val="000000">
                    <a:alpha val="43137"/>
                  </a:srgbClr>
                </a:outerShdw>
              </a:effectLst>
            </a:endParaRPr>
          </a:p>
        </p:txBody>
      </p:sp>
      <p:pic>
        <p:nvPicPr>
          <p:cNvPr id="4" name="Picture 2" descr="U:\Bill Ziche\Logo and Branding\BZ PPT images\NPH Symbol_wht_RGB15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503" y="228600"/>
            <a:ext cx="9004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ReturnToGrace_KeyImage__BEL_Poster cop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1371600"/>
            <a:ext cx="3655842" cy="4876331"/>
          </a:xfrm>
          <a:prstGeom prst="rect">
            <a:avLst/>
          </a:prstGeom>
        </p:spPr>
      </p:pic>
      <p:sp>
        <p:nvSpPr>
          <p:cNvPr id="12" name="TextBox 11"/>
          <p:cNvSpPr txBox="1"/>
          <p:nvPr/>
        </p:nvSpPr>
        <p:spPr>
          <a:xfrm>
            <a:off x="5181600" y="1676400"/>
            <a:ext cx="3581400" cy="6093976"/>
          </a:xfrm>
          <a:prstGeom prst="rect">
            <a:avLst/>
          </a:prstGeom>
          <a:noFill/>
        </p:spPr>
        <p:txBody>
          <a:bodyPr wrap="square" rtlCol="0">
            <a:spAutoFit/>
          </a:bodyPr>
          <a:lstStyle/>
          <a:p>
            <a:r>
              <a:rPr lang="en-US" sz="2400" b="1" dirty="0" smtClean="0">
                <a:solidFill>
                  <a:srgbClr val="800000"/>
                </a:solidFill>
              </a:rPr>
              <a:t>Show the new Luther movie at a local movie theater.</a:t>
            </a:r>
          </a:p>
          <a:p>
            <a:endParaRPr lang="en-US" sz="2400" b="1" dirty="0">
              <a:solidFill>
                <a:srgbClr val="800000"/>
              </a:solidFill>
            </a:endParaRPr>
          </a:p>
          <a:p>
            <a:r>
              <a:rPr lang="en-US" sz="2400" b="1" dirty="0" smtClean="0">
                <a:solidFill>
                  <a:srgbClr val="800000"/>
                </a:solidFill>
              </a:rPr>
              <a:t>Education for Congregation</a:t>
            </a:r>
          </a:p>
          <a:p>
            <a:endParaRPr lang="en-US" sz="2400" b="1" dirty="0">
              <a:solidFill>
                <a:srgbClr val="800000"/>
              </a:solidFill>
            </a:endParaRPr>
          </a:p>
          <a:p>
            <a:r>
              <a:rPr lang="en-US" sz="2400" b="1" dirty="0" smtClean="0">
                <a:solidFill>
                  <a:srgbClr val="800000"/>
                </a:solidFill>
              </a:rPr>
              <a:t>Outreach for Prospects</a:t>
            </a:r>
          </a:p>
          <a:p>
            <a:endParaRPr lang="en-US" sz="2400" b="1" dirty="0" smtClean="0">
              <a:solidFill>
                <a:srgbClr val="800000"/>
              </a:solidFill>
            </a:endParaRPr>
          </a:p>
          <a:p>
            <a:r>
              <a:rPr lang="en-US" sz="2400" b="1" dirty="0" err="1" smtClean="0">
                <a:solidFill>
                  <a:srgbClr val="800000"/>
                </a:solidFill>
              </a:rPr>
              <a:t>wels.newluthermovie.com</a:t>
            </a:r>
            <a:endParaRPr lang="en-US" sz="2400" b="1" dirty="0" smtClean="0">
              <a:solidFill>
                <a:srgbClr val="800000"/>
              </a:solidFill>
            </a:endParaRPr>
          </a:p>
          <a:p>
            <a:endParaRPr lang="en-US" sz="2400" b="1" dirty="0">
              <a:solidFill>
                <a:srgbClr val="800000"/>
              </a:solidFill>
            </a:endParaRPr>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417312144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3400</TotalTime>
  <Words>1201</Words>
  <Application>Microsoft Macintosh PowerPoint</Application>
  <PresentationFormat>On-screen Show (4:3)</PresentationFormat>
  <Paragraphs>258</Paragraphs>
  <Slides>20</Slides>
  <Notes>20</Notes>
  <HiddenSlides>0</HiddenSlides>
  <MMClips>0</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Office Theme</vt:lpstr>
      <vt:lpstr>4_Office Theme</vt:lpstr>
      <vt:lpstr>5_Office Theme</vt:lpstr>
      <vt:lpstr>6_Office Theme</vt:lpstr>
      <vt:lpstr>8_Office Theme</vt:lpstr>
      <vt:lpstr>PowerPoint Presentation</vt:lpstr>
      <vt:lpstr>PowerPoint Presentation</vt:lpstr>
      <vt:lpstr>What’s New from NPH?</vt:lpstr>
      <vt:lpstr>What’s New from NPH?</vt:lpstr>
      <vt:lpstr>What’s New from NPH?</vt:lpstr>
      <vt:lpstr>What’s New from NPH?</vt:lpstr>
      <vt:lpstr>What’s New from NPH?</vt:lpstr>
      <vt:lpstr>What’s New from NPH?</vt:lpstr>
      <vt:lpstr>A Return to Grace</vt:lpstr>
      <vt:lpstr>         A Return to Grace Resources</vt:lpstr>
      <vt:lpstr>         Reformation: Grace, Faith, Scripture</vt:lpstr>
      <vt:lpstr>         Luther Then—Lutherans Today</vt:lpstr>
      <vt:lpstr>Separate DVD for Children</vt:lpstr>
      <vt:lpstr>Resources For Outreach</vt:lpstr>
      <vt:lpstr>  Special Reformation Bulletin</vt:lpstr>
      <vt:lpstr>Additional Resources</vt:lpstr>
      <vt:lpstr>Additional Resources</vt:lpstr>
      <vt:lpstr>Additional Resources</vt:lpstr>
      <vt:lpstr>Please Support Our Ministry</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Ziche</dc:creator>
  <cp:lastModifiedBy>John  Braun</cp:lastModifiedBy>
  <cp:revision>177</cp:revision>
  <cp:lastPrinted>2015-05-25T20:42:11Z</cp:lastPrinted>
  <dcterms:created xsi:type="dcterms:W3CDTF">2015-05-13T20:11:49Z</dcterms:created>
  <dcterms:modified xsi:type="dcterms:W3CDTF">2017-06-01T14:03:31Z</dcterms:modified>
</cp:coreProperties>
</file>